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
  </p:notesMasterIdLst>
  <p:sldIdLst>
    <p:sldId id="288" r:id="rId2"/>
    <p:sldId id="257" r:id="rId3"/>
    <p:sldId id="289" r:id="rId4"/>
    <p:sldId id="291" r:id="rId5"/>
    <p:sldId id="260" r:id="rId6"/>
    <p:sldId id="261" r:id="rId7"/>
    <p:sldId id="266" r:id="rId8"/>
    <p:sldId id="292" r:id="rId9"/>
    <p:sldId id="267" r:id="rId10"/>
    <p:sldId id="268" r:id="rId11"/>
    <p:sldId id="294" r:id="rId12"/>
    <p:sldId id="285" r:id="rId13"/>
    <p:sldId id="283" r:id="rId14"/>
    <p:sldId id="284" r:id="rId15"/>
    <p:sldId id="276" r:id="rId16"/>
    <p:sldId id="286" r:id="rId17"/>
    <p:sldId id="295" r:id="rId18"/>
    <p:sldId id="277" r:id="rId19"/>
    <p:sldId id="293" r:id="rId20"/>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17"/>
    <p:restoredTop sz="79955"/>
  </p:normalViewPr>
  <p:slideViewPr>
    <p:cSldViewPr snapToGrid="0">
      <p:cViewPr varScale="1">
        <p:scale>
          <a:sx n="76" d="100"/>
          <a:sy n="76" d="100"/>
        </p:scale>
        <p:origin x="1752" y="4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_rels/data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4" Type="http://schemas.openxmlformats.org/officeDocument/2006/relationships/image" Target="../media/image3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_rels/drawing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614B79-B9C6-451B-B574-4828EB262CE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CD4B5FB-E74A-48A5-AB5C-309F04F4F348}">
      <dgm:prSet/>
      <dgm:spPr/>
      <dgm:t>
        <a:bodyPr/>
        <a:lstStyle/>
        <a:p>
          <a:r>
            <a:rPr lang="en-DE"/>
            <a:t>SMEs face frequent unexpected attrition but lack the analytical tools to:</a:t>
          </a:r>
          <a:endParaRPr lang="en-US"/>
        </a:p>
      </dgm:t>
    </dgm:pt>
    <dgm:pt modelId="{893F4A2A-B049-42F5-9A76-140EC1D2A88D}" type="parTrans" cxnId="{C93B1FB1-8AB2-460F-88B4-0C6BA44C9503}">
      <dgm:prSet/>
      <dgm:spPr/>
      <dgm:t>
        <a:bodyPr/>
        <a:lstStyle/>
        <a:p>
          <a:endParaRPr lang="en-US"/>
        </a:p>
      </dgm:t>
    </dgm:pt>
    <dgm:pt modelId="{F475FAEA-C25A-4532-BF67-73EDBC107B03}" type="sibTrans" cxnId="{C93B1FB1-8AB2-460F-88B4-0C6BA44C9503}">
      <dgm:prSet/>
      <dgm:spPr/>
      <dgm:t>
        <a:bodyPr/>
        <a:lstStyle/>
        <a:p>
          <a:endParaRPr lang="en-US"/>
        </a:p>
      </dgm:t>
    </dgm:pt>
    <dgm:pt modelId="{9B2E2AC0-C36B-4294-BA17-49F02304F175}">
      <dgm:prSet/>
      <dgm:spPr/>
      <dgm:t>
        <a:bodyPr/>
        <a:lstStyle/>
        <a:p>
          <a:r>
            <a:rPr lang="en-DE"/>
            <a:t>Anticipate employee exits</a:t>
          </a:r>
          <a:endParaRPr lang="en-US"/>
        </a:p>
      </dgm:t>
    </dgm:pt>
    <dgm:pt modelId="{0BE8F861-7727-421E-8813-E4F124FD7CB0}" type="parTrans" cxnId="{D4D7684B-6839-40A7-9A24-09A93B1E2A0D}">
      <dgm:prSet/>
      <dgm:spPr/>
      <dgm:t>
        <a:bodyPr/>
        <a:lstStyle/>
        <a:p>
          <a:endParaRPr lang="en-US"/>
        </a:p>
      </dgm:t>
    </dgm:pt>
    <dgm:pt modelId="{D25A0D24-CB1A-4043-99DC-0A107C403B70}" type="sibTrans" cxnId="{D4D7684B-6839-40A7-9A24-09A93B1E2A0D}">
      <dgm:prSet/>
      <dgm:spPr/>
      <dgm:t>
        <a:bodyPr/>
        <a:lstStyle/>
        <a:p>
          <a:endParaRPr lang="en-US"/>
        </a:p>
      </dgm:t>
    </dgm:pt>
    <dgm:pt modelId="{02C222D3-22B6-419B-8589-112CC17B5593}">
      <dgm:prSet/>
      <dgm:spPr/>
      <dgm:t>
        <a:bodyPr/>
        <a:lstStyle/>
        <a:p>
          <a:r>
            <a:rPr lang="en-DE"/>
            <a:t>Identify successors for key roles</a:t>
          </a:r>
          <a:endParaRPr lang="en-US"/>
        </a:p>
      </dgm:t>
    </dgm:pt>
    <dgm:pt modelId="{65138A41-BD85-4F2F-B251-03BE8571CFB0}" type="parTrans" cxnId="{C27419FF-5B55-4EB1-AA77-ADFF24584E91}">
      <dgm:prSet/>
      <dgm:spPr/>
      <dgm:t>
        <a:bodyPr/>
        <a:lstStyle/>
        <a:p>
          <a:endParaRPr lang="en-US"/>
        </a:p>
      </dgm:t>
    </dgm:pt>
    <dgm:pt modelId="{F76DF51D-E76F-49B0-8F0E-0F528FDAF851}" type="sibTrans" cxnId="{C27419FF-5B55-4EB1-AA77-ADFF24584E91}">
      <dgm:prSet/>
      <dgm:spPr/>
      <dgm:t>
        <a:bodyPr/>
        <a:lstStyle/>
        <a:p>
          <a:endParaRPr lang="en-US"/>
        </a:p>
      </dgm:t>
    </dgm:pt>
    <dgm:pt modelId="{1E143165-3F9C-4A9A-8BA7-D497AAE317F3}">
      <dgm:prSet/>
      <dgm:spPr/>
      <dgm:t>
        <a:bodyPr/>
        <a:lstStyle/>
        <a:p>
          <a:r>
            <a:rPr lang="en-DE"/>
            <a:t>Develop internal talent pipelines</a:t>
          </a:r>
          <a:endParaRPr lang="en-US"/>
        </a:p>
      </dgm:t>
    </dgm:pt>
    <dgm:pt modelId="{EB027494-3B94-419F-AA6A-64C4E657913F}" type="parTrans" cxnId="{96B0D11B-732C-48D9-AEB0-4717DCA5C6B4}">
      <dgm:prSet/>
      <dgm:spPr/>
      <dgm:t>
        <a:bodyPr/>
        <a:lstStyle/>
        <a:p>
          <a:endParaRPr lang="en-US"/>
        </a:p>
      </dgm:t>
    </dgm:pt>
    <dgm:pt modelId="{E8E63883-44D5-4FFE-B4CF-03BFCA076CA3}" type="sibTrans" cxnId="{96B0D11B-732C-48D9-AEB0-4717DCA5C6B4}">
      <dgm:prSet/>
      <dgm:spPr/>
      <dgm:t>
        <a:bodyPr/>
        <a:lstStyle/>
        <a:p>
          <a:endParaRPr lang="en-US"/>
        </a:p>
      </dgm:t>
    </dgm:pt>
    <dgm:pt modelId="{49EBB5D6-B585-4CFB-8E9F-FC931CE599BE}">
      <dgm:prSet/>
      <dgm:spPr/>
      <dgm:t>
        <a:bodyPr/>
        <a:lstStyle/>
        <a:p>
          <a:r>
            <a:rPr lang="en-DE"/>
            <a:t>Attrition causes major disruptions in performance, especially when critical roles are left unfilled. At the same time, high-potential employees often go unnoticed due to the absence of structured evaluation frameworks.</a:t>
          </a:r>
          <a:endParaRPr lang="en-US"/>
        </a:p>
      </dgm:t>
    </dgm:pt>
    <dgm:pt modelId="{853AF286-E5B5-4C05-A041-3BE5644EE15B}" type="parTrans" cxnId="{E6FADD10-7D69-42DE-B49F-22126003C586}">
      <dgm:prSet/>
      <dgm:spPr/>
      <dgm:t>
        <a:bodyPr/>
        <a:lstStyle/>
        <a:p>
          <a:endParaRPr lang="en-US"/>
        </a:p>
      </dgm:t>
    </dgm:pt>
    <dgm:pt modelId="{B87A9342-8A3C-4E06-BF45-B036E216907C}" type="sibTrans" cxnId="{E6FADD10-7D69-42DE-B49F-22126003C586}">
      <dgm:prSet/>
      <dgm:spPr/>
      <dgm:t>
        <a:bodyPr/>
        <a:lstStyle/>
        <a:p>
          <a:endParaRPr lang="en-US"/>
        </a:p>
      </dgm:t>
    </dgm:pt>
    <dgm:pt modelId="{0AAF7845-7A6E-405F-8D28-58E7E07895AE}" type="pres">
      <dgm:prSet presAssocID="{01614B79-B9C6-451B-B574-4828EB262CED}" presName="root" presStyleCnt="0">
        <dgm:presLayoutVars>
          <dgm:dir/>
          <dgm:resizeHandles val="exact"/>
        </dgm:presLayoutVars>
      </dgm:prSet>
      <dgm:spPr/>
    </dgm:pt>
    <dgm:pt modelId="{B50E57A0-B768-4E37-A2F6-8AA731F43652}" type="pres">
      <dgm:prSet presAssocID="{6CD4B5FB-E74A-48A5-AB5C-309F04F4F348}" presName="compNode" presStyleCnt="0"/>
      <dgm:spPr/>
    </dgm:pt>
    <dgm:pt modelId="{4F66FCCB-605B-4D8B-AA82-044CB0E9A38A}" type="pres">
      <dgm:prSet presAssocID="{6CD4B5FB-E74A-48A5-AB5C-309F04F4F348}" presName="bgRect" presStyleLbl="bgShp" presStyleIdx="0" presStyleCnt="5"/>
      <dgm:spPr/>
    </dgm:pt>
    <dgm:pt modelId="{586DE637-B1C9-498C-8E06-A68AED9B6684}" type="pres">
      <dgm:prSet presAssocID="{6CD4B5FB-E74A-48A5-AB5C-309F04F4F34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lder"/>
        </a:ext>
      </dgm:extLst>
    </dgm:pt>
    <dgm:pt modelId="{3469AFFE-2186-400F-8AEA-C962F4EB05EA}" type="pres">
      <dgm:prSet presAssocID="{6CD4B5FB-E74A-48A5-AB5C-309F04F4F348}" presName="spaceRect" presStyleCnt="0"/>
      <dgm:spPr/>
    </dgm:pt>
    <dgm:pt modelId="{5006F09B-2EB9-419A-8520-E666507FBE20}" type="pres">
      <dgm:prSet presAssocID="{6CD4B5FB-E74A-48A5-AB5C-309F04F4F348}" presName="parTx" presStyleLbl="revTx" presStyleIdx="0" presStyleCnt="5">
        <dgm:presLayoutVars>
          <dgm:chMax val="0"/>
          <dgm:chPref val="0"/>
        </dgm:presLayoutVars>
      </dgm:prSet>
      <dgm:spPr/>
    </dgm:pt>
    <dgm:pt modelId="{711BEC0C-31D8-4CFE-99BB-A09F5DC435CD}" type="pres">
      <dgm:prSet presAssocID="{F475FAEA-C25A-4532-BF67-73EDBC107B03}" presName="sibTrans" presStyleCnt="0"/>
      <dgm:spPr/>
    </dgm:pt>
    <dgm:pt modelId="{FA9C1E3F-AB31-43AA-980F-BD8B09B4FA06}" type="pres">
      <dgm:prSet presAssocID="{9B2E2AC0-C36B-4294-BA17-49F02304F175}" presName="compNode" presStyleCnt="0"/>
      <dgm:spPr/>
    </dgm:pt>
    <dgm:pt modelId="{967E6AC7-3E98-4A61-B161-EDF8F2EACD46}" type="pres">
      <dgm:prSet presAssocID="{9B2E2AC0-C36B-4294-BA17-49F02304F175}" presName="bgRect" presStyleLbl="bgShp" presStyleIdx="1" presStyleCnt="5"/>
      <dgm:spPr/>
    </dgm:pt>
    <dgm:pt modelId="{0DB55002-D565-4B8A-A422-3E99B104D899}" type="pres">
      <dgm:prSet presAssocID="{9B2E2AC0-C36B-4294-BA17-49F02304F17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ADD197C1-AF54-46B8-B066-13D8F8C080C3}" type="pres">
      <dgm:prSet presAssocID="{9B2E2AC0-C36B-4294-BA17-49F02304F175}" presName="spaceRect" presStyleCnt="0"/>
      <dgm:spPr/>
    </dgm:pt>
    <dgm:pt modelId="{839B336E-709E-44B9-BFA8-B0E1DAD34937}" type="pres">
      <dgm:prSet presAssocID="{9B2E2AC0-C36B-4294-BA17-49F02304F175}" presName="parTx" presStyleLbl="revTx" presStyleIdx="1" presStyleCnt="5">
        <dgm:presLayoutVars>
          <dgm:chMax val="0"/>
          <dgm:chPref val="0"/>
        </dgm:presLayoutVars>
      </dgm:prSet>
      <dgm:spPr/>
    </dgm:pt>
    <dgm:pt modelId="{6AE877DD-3682-44C1-BE36-DE8E7096FFE8}" type="pres">
      <dgm:prSet presAssocID="{D25A0D24-CB1A-4043-99DC-0A107C403B70}" presName="sibTrans" presStyleCnt="0"/>
      <dgm:spPr/>
    </dgm:pt>
    <dgm:pt modelId="{8610CAB6-4F47-4199-9120-BAF1C1E8C69A}" type="pres">
      <dgm:prSet presAssocID="{02C222D3-22B6-419B-8589-112CC17B5593}" presName="compNode" presStyleCnt="0"/>
      <dgm:spPr/>
    </dgm:pt>
    <dgm:pt modelId="{681AEDB9-CF2D-4B08-A12D-0EA01C5023D8}" type="pres">
      <dgm:prSet presAssocID="{02C222D3-22B6-419B-8589-112CC17B5593}" presName="bgRect" presStyleLbl="bgShp" presStyleIdx="2" presStyleCnt="5"/>
      <dgm:spPr/>
    </dgm:pt>
    <dgm:pt modelId="{EA7419EF-FC46-4C85-8506-0A3E22A2A964}" type="pres">
      <dgm:prSet presAssocID="{02C222D3-22B6-419B-8589-112CC17B559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ick"/>
        </a:ext>
      </dgm:extLst>
    </dgm:pt>
    <dgm:pt modelId="{6F1362EF-1CBC-428F-92E2-B5DD2D6B3698}" type="pres">
      <dgm:prSet presAssocID="{02C222D3-22B6-419B-8589-112CC17B5593}" presName="spaceRect" presStyleCnt="0"/>
      <dgm:spPr/>
    </dgm:pt>
    <dgm:pt modelId="{116E589E-ED53-4C99-A373-C85691686496}" type="pres">
      <dgm:prSet presAssocID="{02C222D3-22B6-419B-8589-112CC17B5593}" presName="parTx" presStyleLbl="revTx" presStyleIdx="2" presStyleCnt="5">
        <dgm:presLayoutVars>
          <dgm:chMax val="0"/>
          <dgm:chPref val="0"/>
        </dgm:presLayoutVars>
      </dgm:prSet>
      <dgm:spPr/>
    </dgm:pt>
    <dgm:pt modelId="{728E83F3-6A39-4426-83A3-17D7037E94BF}" type="pres">
      <dgm:prSet presAssocID="{F76DF51D-E76F-49B0-8F0E-0F528FDAF851}" presName="sibTrans" presStyleCnt="0"/>
      <dgm:spPr/>
    </dgm:pt>
    <dgm:pt modelId="{E45DF7F9-2AAC-42FA-86D1-49233203602A}" type="pres">
      <dgm:prSet presAssocID="{1E143165-3F9C-4A9A-8BA7-D497AAE317F3}" presName="compNode" presStyleCnt="0"/>
      <dgm:spPr/>
    </dgm:pt>
    <dgm:pt modelId="{9E4BAD72-7199-4D2E-82B1-6A200ED49922}" type="pres">
      <dgm:prSet presAssocID="{1E143165-3F9C-4A9A-8BA7-D497AAE317F3}" presName="bgRect" presStyleLbl="bgShp" presStyleIdx="3" presStyleCnt="5"/>
      <dgm:spPr/>
    </dgm:pt>
    <dgm:pt modelId="{4B23CDB4-2611-45EC-87B1-9B5EAB4801EE}" type="pres">
      <dgm:prSet presAssocID="{1E143165-3F9C-4A9A-8BA7-D497AAE317F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
        </a:ext>
      </dgm:extLst>
    </dgm:pt>
    <dgm:pt modelId="{4C500857-981A-4F2F-8BBF-5C15C807D8B2}" type="pres">
      <dgm:prSet presAssocID="{1E143165-3F9C-4A9A-8BA7-D497AAE317F3}" presName="spaceRect" presStyleCnt="0"/>
      <dgm:spPr/>
    </dgm:pt>
    <dgm:pt modelId="{E1FBD938-D5F4-4D69-9D42-A5480D193AD9}" type="pres">
      <dgm:prSet presAssocID="{1E143165-3F9C-4A9A-8BA7-D497AAE317F3}" presName="parTx" presStyleLbl="revTx" presStyleIdx="3" presStyleCnt="5">
        <dgm:presLayoutVars>
          <dgm:chMax val="0"/>
          <dgm:chPref val="0"/>
        </dgm:presLayoutVars>
      </dgm:prSet>
      <dgm:spPr/>
    </dgm:pt>
    <dgm:pt modelId="{A5897DAA-1D4D-4EE2-836B-3111F13B5AA0}" type="pres">
      <dgm:prSet presAssocID="{E8E63883-44D5-4FFE-B4CF-03BFCA076CA3}" presName="sibTrans" presStyleCnt="0"/>
      <dgm:spPr/>
    </dgm:pt>
    <dgm:pt modelId="{6421AC9E-EA09-4D4A-8AEE-D0B24B10445E}" type="pres">
      <dgm:prSet presAssocID="{49EBB5D6-B585-4CFB-8E9F-FC931CE599BE}" presName="compNode" presStyleCnt="0"/>
      <dgm:spPr/>
    </dgm:pt>
    <dgm:pt modelId="{0C5E04CB-614A-4D24-ABD6-C01D79CA141F}" type="pres">
      <dgm:prSet presAssocID="{49EBB5D6-B585-4CFB-8E9F-FC931CE599BE}" presName="bgRect" presStyleLbl="bgShp" presStyleIdx="4" presStyleCnt="5"/>
      <dgm:spPr/>
    </dgm:pt>
    <dgm:pt modelId="{711A5E86-26BD-4403-895D-F151B35737C0}" type="pres">
      <dgm:prSet presAssocID="{49EBB5D6-B585-4CFB-8E9F-FC931CE599B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ranching Diagram"/>
        </a:ext>
      </dgm:extLst>
    </dgm:pt>
    <dgm:pt modelId="{02299A56-33B3-4D12-A3DB-5C8BA8D397EA}" type="pres">
      <dgm:prSet presAssocID="{49EBB5D6-B585-4CFB-8E9F-FC931CE599BE}" presName="spaceRect" presStyleCnt="0"/>
      <dgm:spPr/>
    </dgm:pt>
    <dgm:pt modelId="{1BC5E652-EDDC-4F0E-9761-7ADE55FE78EA}" type="pres">
      <dgm:prSet presAssocID="{49EBB5D6-B585-4CFB-8E9F-FC931CE599BE}" presName="parTx" presStyleLbl="revTx" presStyleIdx="4" presStyleCnt="5">
        <dgm:presLayoutVars>
          <dgm:chMax val="0"/>
          <dgm:chPref val="0"/>
        </dgm:presLayoutVars>
      </dgm:prSet>
      <dgm:spPr/>
    </dgm:pt>
  </dgm:ptLst>
  <dgm:cxnLst>
    <dgm:cxn modelId="{E6FADD10-7D69-42DE-B49F-22126003C586}" srcId="{01614B79-B9C6-451B-B574-4828EB262CED}" destId="{49EBB5D6-B585-4CFB-8E9F-FC931CE599BE}" srcOrd="4" destOrd="0" parTransId="{853AF286-E5B5-4C05-A041-3BE5644EE15B}" sibTransId="{B87A9342-8A3C-4E06-BF45-B036E216907C}"/>
    <dgm:cxn modelId="{96B0D11B-732C-48D9-AEB0-4717DCA5C6B4}" srcId="{01614B79-B9C6-451B-B574-4828EB262CED}" destId="{1E143165-3F9C-4A9A-8BA7-D497AAE317F3}" srcOrd="3" destOrd="0" parTransId="{EB027494-3B94-419F-AA6A-64C4E657913F}" sibTransId="{E8E63883-44D5-4FFE-B4CF-03BFCA076CA3}"/>
    <dgm:cxn modelId="{D4D7684B-6839-40A7-9A24-09A93B1E2A0D}" srcId="{01614B79-B9C6-451B-B574-4828EB262CED}" destId="{9B2E2AC0-C36B-4294-BA17-49F02304F175}" srcOrd="1" destOrd="0" parTransId="{0BE8F861-7727-421E-8813-E4F124FD7CB0}" sibTransId="{D25A0D24-CB1A-4043-99DC-0A107C403B70}"/>
    <dgm:cxn modelId="{9061D36B-1211-40A0-8557-B0CA395E719D}" type="presOf" srcId="{02C222D3-22B6-419B-8589-112CC17B5593}" destId="{116E589E-ED53-4C99-A373-C85691686496}" srcOrd="0" destOrd="0" presId="urn:microsoft.com/office/officeart/2018/2/layout/IconVerticalSolidList"/>
    <dgm:cxn modelId="{82A00077-A7F9-4101-8F75-B2D1C48695E8}" type="presOf" srcId="{01614B79-B9C6-451B-B574-4828EB262CED}" destId="{0AAF7845-7A6E-405F-8D28-58E7E07895AE}" srcOrd="0" destOrd="0" presId="urn:microsoft.com/office/officeart/2018/2/layout/IconVerticalSolidList"/>
    <dgm:cxn modelId="{ACA7C57A-50B4-4601-8349-3EA79925EB3A}" type="presOf" srcId="{49EBB5D6-B585-4CFB-8E9F-FC931CE599BE}" destId="{1BC5E652-EDDC-4F0E-9761-7ADE55FE78EA}" srcOrd="0" destOrd="0" presId="urn:microsoft.com/office/officeart/2018/2/layout/IconVerticalSolidList"/>
    <dgm:cxn modelId="{247AB496-3104-46C2-82B3-F35BEFD4CD7C}" type="presOf" srcId="{9B2E2AC0-C36B-4294-BA17-49F02304F175}" destId="{839B336E-709E-44B9-BFA8-B0E1DAD34937}" srcOrd="0" destOrd="0" presId="urn:microsoft.com/office/officeart/2018/2/layout/IconVerticalSolidList"/>
    <dgm:cxn modelId="{9EECB8A6-0B1C-4331-BDB8-52DA13393C7E}" type="presOf" srcId="{6CD4B5FB-E74A-48A5-AB5C-309F04F4F348}" destId="{5006F09B-2EB9-419A-8520-E666507FBE20}" srcOrd="0" destOrd="0" presId="urn:microsoft.com/office/officeart/2018/2/layout/IconVerticalSolidList"/>
    <dgm:cxn modelId="{C6A25FAD-D647-4874-901A-0CF0F5328A14}" type="presOf" srcId="{1E143165-3F9C-4A9A-8BA7-D497AAE317F3}" destId="{E1FBD938-D5F4-4D69-9D42-A5480D193AD9}" srcOrd="0" destOrd="0" presId="urn:microsoft.com/office/officeart/2018/2/layout/IconVerticalSolidList"/>
    <dgm:cxn modelId="{C93B1FB1-8AB2-460F-88B4-0C6BA44C9503}" srcId="{01614B79-B9C6-451B-B574-4828EB262CED}" destId="{6CD4B5FB-E74A-48A5-AB5C-309F04F4F348}" srcOrd="0" destOrd="0" parTransId="{893F4A2A-B049-42F5-9A76-140EC1D2A88D}" sibTransId="{F475FAEA-C25A-4532-BF67-73EDBC107B03}"/>
    <dgm:cxn modelId="{C27419FF-5B55-4EB1-AA77-ADFF24584E91}" srcId="{01614B79-B9C6-451B-B574-4828EB262CED}" destId="{02C222D3-22B6-419B-8589-112CC17B5593}" srcOrd="2" destOrd="0" parTransId="{65138A41-BD85-4F2F-B251-03BE8571CFB0}" sibTransId="{F76DF51D-E76F-49B0-8F0E-0F528FDAF851}"/>
    <dgm:cxn modelId="{1A7F3437-A159-4580-A207-EA2B409E2F7A}" type="presParOf" srcId="{0AAF7845-7A6E-405F-8D28-58E7E07895AE}" destId="{B50E57A0-B768-4E37-A2F6-8AA731F43652}" srcOrd="0" destOrd="0" presId="urn:microsoft.com/office/officeart/2018/2/layout/IconVerticalSolidList"/>
    <dgm:cxn modelId="{C3808825-BB04-459B-A052-F492E86F1AE1}" type="presParOf" srcId="{B50E57A0-B768-4E37-A2F6-8AA731F43652}" destId="{4F66FCCB-605B-4D8B-AA82-044CB0E9A38A}" srcOrd="0" destOrd="0" presId="urn:microsoft.com/office/officeart/2018/2/layout/IconVerticalSolidList"/>
    <dgm:cxn modelId="{7A3DF945-D330-4CB9-A1BF-64E6179BDDC4}" type="presParOf" srcId="{B50E57A0-B768-4E37-A2F6-8AA731F43652}" destId="{586DE637-B1C9-498C-8E06-A68AED9B6684}" srcOrd="1" destOrd="0" presId="urn:microsoft.com/office/officeart/2018/2/layout/IconVerticalSolidList"/>
    <dgm:cxn modelId="{D2F4B3EE-85A6-48E4-A45D-911FD37AFD49}" type="presParOf" srcId="{B50E57A0-B768-4E37-A2F6-8AA731F43652}" destId="{3469AFFE-2186-400F-8AEA-C962F4EB05EA}" srcOrd="2" destOrd="0" presId="urn:microsoft.com/office/officeart/2018/2/layout/IconVerticalSolidList"/>
    <dgm:cxn modelId="{6C290D1A-21D3-4CDA-82FE-6CA17F647AA6}" type="presParOf" srcId="{B50E57A0-B768-4E37-A2F6-8AA731F43652}" destId="{5006F09B-2EB9-419A-8520-E666507FBE20}" srcOrd="3" destOrd="0" presId="urn:microsoft.com/office/officeart/2018/2/layout/IconVerticalSolidList"/>
    <dgm:cxn modelId="{5E3739D3-2A56-4746-92B7-39CE2D1762B4}" type="presParOf" srcId="{0AAF7845-7A6E-405F-8D28-58E7E07895AE}" destId="{711BEC0C-31D8-4CFE-99BB-A09F5DC435CD}" srcOrd="1" destOrd="0" presId="urn:microsoft.com/office/officeart/2018/2/layout/IconVerticalSolidList"/>
    <dgm:cxn modelId="{FD44AAEC-21E8-4ECD-86C4-2ED3FD7D68FF}" type="presParOf" srcId="{0AAF7845-7A6E-405F-8D28-58E7E07895AE}" destId="{FA9C1E3F-AB31-43AA-980F-BD8B09B4FA06}" srcOrd="2" destOrd="0" presId="urn:microsoft.com/office/officeart/2018/2/layout/IconVerticalSolidList"/>
    <dgm:cxn modelId="{0F3DCB41-1CE5-408B-8EDD-0D3845C0A09C}" type="presParOf" srcId="{FA9C1E3F-AB31-43AA-980F-BD8B09B4FA06}" destId="{967E6AC7-3E98-4A61-B161-EDF8F2EACD46}" srcOrd="0" destOrd="0" presId="urn:microsoft.com/office/officeart/2018/2/layout/IconVerticalSolidList"/>
    <dgm:cxn modelId="{1DFC4A09-E0A3-4318-8E42-2B416B9CE836}" type="presParOf" srcId="{FA9C1E3F-AB31-43AA-980F-BD8B09B4FA06}" destId="{0DB55002-D565-4B8A-A422-3E99B104D899}" srcOrd="1" destOrd="0" presId="urn:microsoft.com/office/officeart/2018/2/layout/IconVerticalSolidList"/>
    <dgm:cxn modelId="{E992077E-C109-461F-96A5-40EC1E1F72BE}" type="presParOf" srcId="{FA9C1E3F-AB31-43AA-980F-BD8B09B4FA06}" destId="{ADD197C1-AF54-46B8-B066-13D8F8C080C3}" srcOrd="2" destOrd="0" presId="urn:microsoft.com/office/officeart/2018/2/layout/IconVerticalSolidList"/>
    <dgm:cxn modelId="{56BE2D07-6115-4431-A996-2FB62563BACD}" type="presParOf" srcId="{FA9C1E3F-AB31-43AA-980F-BD8B09B4FA06}" destId="{839B336E-709E-44B9-BFA8-B0E1DAD34937}" srcOrd="3" destOrd="0" presId="urn:microsoft.com/office/officeart/2018/2/layout/IconVerticalSolidList"/>
    <dgm:cxn modelId="{FEFE369A-8D92-4B24-B1F6-8313D53C171C}" type="presParOf" srcId="{0AAF7845-7A6E-405F-8D28-58E7E07895AE}" destId="{6AE877DD-3682-44C1-BE36-DE8E7096FFE8}" srcOrd="3" destOrd="0" presId="urn:microsoft.com/office/officeart/2018/2/layout/IconVerticalSolidList"/>
    <dgm:cxn modelId="{438FE680-A35D-40CE-B5C8-6D58247456EB}" type="presParOf" srcId="{0AAF7845-7A6E-405F-8D28-58E7E07895AE}" destId="{8610CAB6-4F47-4199-9120-BAF1C1E8C69A}" srcOrd="4" destOrd="0" presId="urn:microsoft.com/office/officeart/2018/2/layout/IconVerticalSolidList"/>
    <dgm:cxn modelId="{F7738625-20D6-4E55-B6FB-7DC68E0B2413}" type="presParOf" srcId="{8610CAB6-4F47-4199-9120-BAF1C1E8C69A}" destId="{681AEDB9-CF2D-4B08-A12D-0EA01C5023D8}" srcOrd="0" destOrd="0" presId="urn:microsoft.com/office/officeart/2018/2/layout/IconVerticalSolidList"/>
    <dgm:cxn modelId="{4639DDD5-1805-4E09-B070-D72F6E150283}" type="presParOf" srcId="{8610CAB6-4F47-4199-9120-BAF1C1E8C69A}" destId="{EA7419EF-FC46-4C85-8506-0A3E22A2A964}" srcOrd="1" destOrd="0" presId="urn:microsoft.com/office/officeart/2018/2/layout/IconVerticalSolidList"/>
    <dgm:cxn modelId="{8A1338A7-E189-4CAC-BD95-66AC4853ADE1}" type="presParOf" srcId="{8610CAB6-4F47-4199-9120-BAF1C1E8C69A}" destId="{6F1362EF-1CBC-428F-92E2-B5DD2D6B3698}" srcOrd="2" destOrd="0" presId="urn:microsoft.com/office/officeart/2018/2/layout/IconVerticalSolidList"/>
    <dgm:cxn modelId="{51F98472-559C-41CE-94B0-30C66CC3629A}" type="presParOf" srcId="{8610CAB6-4F47-4199-9120-BAF1C1E8C69A}" destId="{116E589E-ED53-4C99-A373-C85691686496}" srcOrd="3" destOrd="0" presId="urn:microsoft.com/office/officeart/2018/2/layout/IconVerticalSolidList"/>
    <dgm:cxn modelId="{A5179DAD-E45E-4552-B183-35E0C417F2B6}" type="presParOf" srcId="{0AAF7845-7A6E-405F-8D28-58E7E07895AE}" destId="{728E83F3-6A39-4426-83A3-17D7037E94BF}" srcOrd="5" destOrd="0" presId="urn:microsoft.com/office/officeart/2018/2/layout/IconVerticalSolidList"/>
    <dgm:cxn modelId="{790E8E7F-0F12-4CB0-8CF3-234B7FC95558}" type="presParOf" srcId="{0AAF7845-7A6E-405F-8D28-58E7E07895AE}" destId="{E45DF7F9-2AAC-42FA-86D1-49233203602A}" srcOrd="6" destOrd="0" presId="urn:microsoft.com/office/officeart/2018/2/layout/IconVerticalSolidList"/>
    <dgm:cxn modelId="{E4EDE353-F43B-4D3E-AE87-B2B22F5AD110}" type="presParOf" srcId="{E45DF7F9-2AAC-42FA-86D1-49233203602A}" destId="{9E4BAD72-7199-4D2E-82B1-6A200ED49922}" srcOrd="0" destOrd="0" presId="urn:microsoft.com/office/officeart/2018/2/layout/IconVerticalSolidList"/>
    <dgm:cxn modelId="{574BA593-9B8D-49E3-AF30-D4D4229436EC}" type="presParOf" srcId="{E45DF7F9-2AAC-42FA-86D1-49233203602A}" destId="{4B23CDB4-2611-45EC-87B1-9B5EAB4801EE}" srcOrd="1" destOrd="0" presId="urn:microsoft.com/office/officeart/2018/2/layout/IconVerticalSolidList"/>
    <dgm:cxn modelId="{26306338-73C8-42CD-9480-06EF7DFCDDC4}" type="presParOf" srcId="{E45DF7F9-2AAC-42FA-86D1-49233203602A}" destId="{4C500857-981A-4F2F-8BBF-5C15C807D8B2}" srcOrd="2" destOrd="0" presId="urn:microsoft.com/office/officeart/2018/2/layout/IconVerticalSolidList"/>
    <dgm:cxn modelId="{43F4DF83-87BD-4C97-8D9D-EF2DDCC3C67A}" type="presParOf" srcId="{E45DF7F9-2AAC-42FA-86D1-49233203602A}" destId="{E1FBD938-D5F4-4D69-9D42-A5480D193AD9}" srcOrd="3" destOrd="0" presId="urn:microsoft.com/office/officeart/2018/2/layout/IconVerticalSolidList"/>
    <dgm:cxn modelId="{722453E6-553E-4FA1-B798-D5E9D5AC8965}" type="presParOf" srcId="{0AAF7845-7A6E-405F-8D28-58E7E07895AE}" destId="{A5897DAA-1D4D-4EE2-836B-3111F13B5AA0}" srcOrd="7" destOrd="0" presId="urn:microsoft.com/office/officeart/2018/2/layout/IconVerticalSolidList"/>
    <dgm:cxn modelId="{20991A5F-72B0-4402-8FF3-25792D150614}" type="presParOf" srcId="{0AAF7845-7A6E-405F-8D28-58E7E07895AE}" destId="{6421AC9E-EA09-4D4A-8AEE-D0B24B10445E}" srcOrd="8" destOrd="0" presId="urn:microsoft.com/office/officeart/2018/2/layout/IconVerticalSolidList"/>
    <dgm:cxn modelId="{21AA75C4-9965-4CE9-97B7-6C39F9C21825}" type="presParOf" srcId="{6421AC9E-EA09-4D4A-8AEE-D0B24B10445E}" destId="{0C5E04CB-614A-4D24-ABD6-C01D79CA141F}" srcOrd="0" destOrd="0" presId="urn:microsoft.com/office/officeart/2018/2/layout/IconVerticalSolidList"/>
    <dgm:cxn modelId="{88B7E2A5-DD52-4638-98C2-F7E3ADC7EC17}" type="presParOf" srcId="{6421AC9E-EA09-4D4A-8AEE-D0B24B10445E}" destId="{711A5E86-26BD-4403-895D-F151B35737C0}" srcOrd="1" destOrd="0" presId="urn:microsoft.com/office/officeart/2018/2/layout/IconVerticalSolidList"/>
    <dgm:cxn modelId="{451132DB-12F3-4309-81AA-5A27D925EBF9}" type="presParOf" srcId="{6421AC9E-EA09-4D4A-8AEE-D0B24B10445E}" destId="{02299A56-33B3-4D12-A3DB-5C8BA8D397EA}" srcOrd="2" destOrd="0" presId="urn:microsoft.com/office/officeart/2018/2/layout/IconVerticalSolidList"/>
    <dgm:cxn modelId="{ED7CA85B-F692-4580-8FA5-704604355F0B}" type="presParOf" srcId="{6421AC9E-EA09-4D4A-8AEE-D0B24B10445E}" destId="{1BC5E652-EDDC-4F0E-9761-7ADE55FE78E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603D2AA-1655-174E-9512-B084D8375ED2}"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GB"/>
        </a:p>
      </dgm:t>
    </dgm:pt>
    <dgm:pt modelId="{37F74ABF-0152-D544-819B-2590B079E6EE}">
      <dgm:prSet phldrT="[Text]"/>
      <dgm:spPr/>
      <dgm:t>
        <a:bodyPr/>
        <a:lstStyle/>
        <a:p>
          <a:pPr>
            <a:lnSpc>
              <a:spcPct val="100000"/>
            </a:lnSpc>
            <a:defRPr b="1"/>
          </a:pPr>
          <a:r>
            <a:rPr lang="en-GB" dirty="0"/>
            <a:t>End Product</a:t>
          </a:r>
        </a:p>
      </dgm:t>
    </dgm:pt>
    <dgm:pt modelId="{7CBF109D-B6BC-0043-8C03-BE042075D82A}" type="parTrans" cxnId="{2086A7DD-A877-5440-B733-2D4A8E2B110A}">
      <dgm:prSet/>
      <dgm:spPr/>
      <dgm:t>
        <a:bodyPr/>
        <a:lstStyle/>
        <a:p>
          <a:endParaRPr lang="en-GB"/>
        </a:p>
      </dgm:t>
    </dgm:pt>
    <dgm:pt modelId="{39DABBCC-EDD5-D64D-8B5E-6F0E092E4E97}" type="sibTrans" cxnId="{2086A7DD-A877-5440-B733-2D4A8E2B110A}">
      <dgm:prSet/>
      <dgm:spPr/>
      <dgm:t>
        <a:bodyPr/>
        <a:lstStyle/>
        <a:p>
          <a:endParaRPr lang="en-GB"/>
        </a:p>
      </dgm:t>
    </dgm:pt>
    <dgm:pt modelId="{8ED7B891-CBBF-7B49-A826-7180B79669C1}">
      <dgm:prSet phldrT="[Text]" custT="1"/>
      <dgm:spPr/>
      <dgm:t>
        <a:bodyPr/>
        <a:lstStyle/>
        <a:p>
          <a:pPr marL="0" algn="l" defTabSz="914400" rtl="0" eaLnBrk="1" latinLnBrk="0" hangingPunct="1">
            <a:lnSpc>
              <a:spcPts val="2500"/>
            </a:lnSpc>
          </a:pPr>
          <a:r>
            <a:rPr lang="en-GB" sz="1542" kern="1200" dirty="0" err="1">
              <a:solidFill>
                <a:srgbClr val="272525"/>
              </a:solidFill>
              <a:latin typeface="Source Sans Pro" pitchFamily="34" charset="0"/>
              <a:ea typeface="Source Sans Pro" pitchFamily="34" charset="-122"/>
              <a:cs typeface="Source Sans Pro" pitchFamily="34" charset="-120"/>
            </a:rPr>
            <a:t>Streamlit</a:t>
          </a:r>
          <a:r>
            <a:rPr lang="en-GB" sz="1542" kern="1200" dirty="0">
              <a:solidFill>
                <a:srgbClr val="272525"/>
              </a:solidFill>
              <a:latin typeface="Source Sans Pro" pitchFamily="34" charset="0"/>
              <a:ea typeface="Source Sans Pro" pitchFamily="34" charset="-122"/>
              <a:cs typeface="Source Sans Pro" pitchFamily="34" charset="-120"/>
            </a:rPr>
            <a:t> Dashboard plus Model plus notebook  </a:t>
          </a:r>
        </a:p>
      </dgm:t>
    </dgm:pt>
    <dgm:pt modelId="{FACB4B70-EF64-4C4C-A612-9E4E1A833ECF}" type="parTrans" cxnId="{09C76E43-1F1D-3146-85C1-B8B01CBA1900}">
      <dgm:prSet/>
      <dgm:spPr/>
      <dgm:t>
        <a:bodyPr/>
        <a:lstStyle/>
        <a:p>
          <a:endParaRPr lang="en-GB"/>
        </a:p>
      </dgm:t>
    </dgm:pt>
    <dgm:pt modelId="{D24056AA-612F-D848-9562-A7077ECA464F}" type="sibTrans" cxnId="{09C76E43-1F1D-3146-85C1-B8B01CBA1900}">
      <dgm:prSet/>
      <dgm:spPr/>
      <dgm:t>
        <a:bodyPr/>
        <a:lstStyle/>
        <a:p>
          <a:endParaRPr lang="en-GB"/>
        </a:p>
      </dgm:t>
    </dgm:pt>
    <dgm:pt modelId="{1C6D91DF-32B3-AB4E-BED6-1D2A2F62121D}">
      <dgm:prSet phldrT="[Text]"/>
      <dgm:spPr/>
      <dgm:t>
        <a:bodyPr/>
        <a:lstStyle/>
        <a:p>
          <a:pPr>
            <a:lnSpc>
              <a:spcPct val="100000"/>
            </a:lnSpc>
            <a:defRPr b="1"/>
          </a:pPr>
          <a:r>
            <a:rPr lang="en-GB"/>
            <a:t>Target User</a:t>
          </a:r>
        </a:p>
      </dgm:t>
    </dgm:pt>
    <dgm:pt modelId="{348AD41F-DECC-6048-A9D4-0598C5636346}" type="parTrans" cxnId="{06A8A8AD-8228-8440-9DF1-2CD48CB81C0A}">
      <dgm:prSet/>
      <dgm:spPr/>
      <dgm:t>
        <a:bodyPr/>
        <a:lstStyle/>
        <a:p>
          <a:endParaRPr lang="en-GB"/>
        </a:p>
      </dgm:t>
    </dgm:pt>
    <dgm:pt modelId="{F58A85D8-1E07-BC4E-8120-17BCCAA9D910}" type="sibTrans" cxnId="{06A8A8AD-8228-8440-9DF1-2CD48CB81C0A}">
      <dgm:prSet/>
      <dgm:spPr/>
      <dgm:t>
        <a:bodyPr/>
        <a:lstStyle/>
        <a:p>
          <a:endParaRPr lang="en-GB"/>
        </a:p>
      </dgm:t>
    </dgm:pt>
    <dgm:pt modelId="{FF3FB882-F7FE-264F-A7E3-A43B33085171}">
      <dgm:prSet phldrT="[Text]" custT="1"/>
      <dgm:spPr/>
      <dgm:t>
        <a:bodyPr/>
        <a:lstStyle/>
        <a:p>
          <a:pPr>
            <a:lnSpc>
              <a:spcPct val="100000"/>
            </a:lnSpc>
          </a:pPr>
          <a:r>
            <a:rPr lang="en-GB" sz="1400" kern="1200" dirty="0">
              <a:solidFill>
                <a:prstClr val="black">
                  <a:hueOff val="0"/>
                  <a:satOff val="0"/>
                  <a:lumOff val="0"/>
                  <a:alphaOff val="0"/>
                </a:prstClr>
              </a:solidFill>
              <a:effectLst/>
              <a:latin typeface="Neue Haas Grotesk Text Pro"/>
              <a:ea typeface="+mn-ea"/>
              <a:cs typeface="+mn-cs"/>
            </a:rPr>
            <a:t>HR Managers and the Leadership teams without internal Analytical teams</a:t>
          </a:r>
        </a:p>
      </dgm:t>
    </dgm:pt>
    <dgm:pt modelId="{B0086CC1-927A-0F42-94E3-79CD6A2A9A69}" type="parTrans" cxnId="{FCCDBBA6-3BEA-934E-BB24-4F618536C927}">
      <dgm:prSet/>
      <dgm:spPr/>
      <dgm:t>
        <a:bodyPr/>
        <a:lstStyle/>
        <a:p>
          <a:endParaRPr lang="en-GB"/>
        </a:p>
      </dgm:t>
    </dgm:pt>
    <dgm:pt modelId="{CAB476ED-EF2A-2A4D-8AB5-3556718F8545}" type="sibTrans" cxnId="{FCCDBBA6-3BEA-934E-BB24-4F618536C927}">
      <dgm:prSet/>
      <dgm:spPr/>
      <dgm:t>
        <a:bodyPr/>
        <a:lstStyle/>
        <a:p>
          <a:endParaRPr lang="en-GB"/>
        </a:p>
      </dgm:t>
    </dgm:pt>
    <dgm:pt modelId="{22851000-9E23-4F5F-860B-6AE3C7F0F8BB}" type="pres">
      <dgm:prSet presAssocID="{3603D2AA-1655-174E-9512-B084D8375ED2}" presName="root" presStyleCnt="0">
        <dgm:presLayoutVars>
          <dgm:dir/>
          <dgm:resizeHandles val="exact"/>
        </dgm:presLayoutVars>
      </dgm:prSet>
      <dgm:spPr/>
    </dgm:pt>
    <dgm:pt modelId="{01F3DFF6-BA7B-491A-9A55-0C81E4833F69}" type="pres">
      <dgm:prSet presAssocID="{37F74ABF-0152-D544-819B-2590B079E6EE}" presName="compNode" presStyleCnt="0"/>
      <dgm:spPr/>
    </dgm:pt>
    <dgm:pt modelId="{2258A76E-A4B9-416B-8B90-CC3FF56E539B}" type="pres">
      <dgm:prSet presAssocID="{37F74ABF-0152-D544-819B-2590B079E6E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aptop"/>
        </a:ext>
      </dgm:extLst>
    </dgm:pt>
    <dgm:pt modelId="{8790D2B0-F751-4FDC-9B94-16B76E4E3B9E}" type="pres">
      <dgm:prSet presAssocID="{37F74ABF-0152-D544-819B-2590B079E6EE}" presName="iconSpace" presStyleCnt="0"/>
      <dgm:spPr/>
    </dgm:pt>
    <dgm:pt modelId="{BE6A6ACA-F466-455D-BB6F-7A15179C53FB}" type="pres">
      <dgm:prSet presAssocID="{37F74ABF-0152-D544-819B-2590B079E6EE}" presName="parTx" presStyleLbl="revTx" presStyleIdx="0" presStyleCnt="4">
        <dgm:presLayoutVars>
          <dgm:chMax val="0"/>
          <dgm:chPref val="0"/>
        </dgm:presLayoutVars>
      </dgm:prSet>
      <dgm:spPr/>
    </dgm:pt>
    <dgm:pt modelId="{25471AB7-006A-4BC3-84D4-28FA0F22545B}" type="pres">
      <dgm:prSet presAssocID="{37F74ABF-0152-D544-819B-2590B079E6EE}" presName="txSpace" presStyleCnt="0"/>
      <dgm:spPr/>
    </dgm:pt>
    <dgm:pt modelId="{C8760FD6-7A2E-440E-A1F6-4DF034C79CA0}" type="pres">
      <dgm:prSet presAssocID="{37F74ABF-0152-D544-819B-2590B079E6EE}" presName="desTx" presStyleLbl="revTx" presStyleIdx="1" presStyleCnt="4">
        <dgm:presLayoutVars/>
      </dgm:prSet>
      <dgm:spPr/>
    </dgm:pt>
    <dgm:pt modelId="{F3734D96-867F-45A7-ACD4-CFF9EF5AFFA0}" type="pres">
      <dgm:prSet presAssocID="{39DABBCC-EDD5-D64D-8B5E-6F0E092E4E97}" presName="sibTrans" presStyleCnt="0"/>
      <dgm:spPr/>
    </dgm:pt>
    <dgm:pt modelId="{5CBD396D-6FFC-4AA5-9B32-511D1133EEB6}" type="pres">
      <dgm:prSet presAssocID="{1C6D91DF-32B3-AB4E-BED6-1D2A2F62121D}" presName="compNode" presStyleCnt="0"/>
      <dgm:spPr/>
    </dgm:pt>
    <dgm:pt modelId="{F42DB382-A5DB-4D64-9FFF-F839FE5EB944}" type="pres">
      <dgm:prSet presAssocID="{1C6D91DF-32B3-AB4E-BED6-1D2A2F62121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s"/>
        </a:ext>
      </dgm:extLst>
    </dgm:pt>
    <dgm:pt modelId="{BC6BE6E0-738E-4086-ADCE-C3E27C2D8619}" type="pres">
      <dgm:prSet presAssocID="{1C6D91DF-32B3-AB4E-BED6-1D2A2F62121D}" presName="iconSpace" presStyleCnt="0"/>
      <dgm:spPr/>
    </dgm:pt>
    <dgm:pt modelId="{20BC58C9-5C23-4EAE-A244-93BA0C46036A}" type="pres">
      <dgm:prSet presAssocID="{1C6D91DF-32B3-AB4E-BED6-1D2A2F62121D}" presName="parTx" presStyleLbl="revTx" presStyleIdx="2" presStyleCnt="4">
        <dgm:presLayoutVars>
          <dgm:chMax val="0"/>
          <dgm:chPref val="0"/>
        </dgm:presLayoutVars>
      </dgm:prSet>
      <dgm:spPr/>
    </dgm:pt>
    <dgm:pt modelId="{2A76BE5D-B4C0-4D68-8286-80242766D082}" type="pres">
      <dgm:prSet presAssocID="{1C6D91DF-32B3-AB4E-BED6-1D2A2F62121D}" presName="txSpace" presStyleCnt="0"/>
      <dgm:spPr/>
    </dgm:pt>
    <dgm:pt modelId="{C9009660-0B96-43F5-94EB-9B026485D63C}" type="pres">
      <dgm:prSet presAssocID="{1C6D91DF-32B3-AB4E-BED6-1D2A2F62121D}" presName="desTx" presStyleLbl="revTx" presStyleIdx="3" presStyleCnt="4">
        <dgm:presLayoutVars/>
      </dgm:prSet>
      <dgm:spPr/>
    </dgm:pt>
  </dgm:ptLst>
  <dgm:cxnLst>
    <dgm:cxn modelId="{D0EC4B05-DB1E-F749-8434-D19316F117FF}" type="presOf" srcId="{3603D2AA-1655-174E-9512-B084D8375ED2}" destId="{22851000-9E23-4F5F-860B-6AE3C7F0F8BB}" srcOrd="0" destOrd="0" presId="urn:microsoft.com/office/officeart/2018/5/layout/CenteredIconLabelDescriptionList"/>
    <dgm:cxn modelId="{E58E5905-F44D-A645-924B-F07CA3ECD46E}" type="presOf" srcId="{8ED7B891-CBBF-7B49-A826-7180B79669C1}" destId="{C8760FD6-7A2E-440E-A1F6-4DF034C79CA0}" srcOrd="0" destOrd="0" presId="urn:microsoft.com/office/officeart/2018/5/layout/CenteredIconLabelDescriptionList"/>
    <dgm:cxn modelId="{0DD5891E-62AC-9F48-AA65-E9F58FA7B0D2}" type="presOf" srcId="{37F74ABF-0152-D544-819B-2590B079E6EE}" destId="{BE6A6ACA-F466-455D-BB6F-7A15179C53FB}" srcOrd="0" destOrd="0" presId="urn:microsoft.com/office/officeart/2018/5/layout/CenteredIconLabelDescriptionList"/>
    <dgm:cxn modelId="{09C76E43-1F1D-3146-85C1-B8B01CBA1900}" srcId="{37F74ABF-0152-D544-819B-2590B079E6EE}" destId="{8ED7B891-CBBF-7B49-A826-7180B79669C1}" srcOrd="0" destOrd="0" parTransId="{FACB4B70-EF64-4C4C-A612-9E4E1A833ECF}" sibTransId="{D24056AA-612F-D848-9562-A7077ECA464F}"/>
    <dgm:cxn modelId="{9DA7099A-14BB-9F44-ACD8-9EA594F68DDF}" type="presOf" srcId="{1C6D91DF-32B3-AB4E-BED6-1D2A2F62121D}" destId="{20BC58C9-5C23-4EAE-A244-93BA0C46036A}" srcOrd="0" destOrd="0" presId="urn:microsoft.com/office/officeart/2018/5/layout/CenteredIconLabelDescriptionList"/>
    <dgm:cxn modelId="{FCCDBBA6-3BEA-934E-BB24-4F618536C927}" srcId="{1C6D91DF-32B3-AB4E-BED6-1D2A2F62121D}" destId="{FF3FB882-F7FE-264F-A7E3-A43B33085171}" srcOrd="0" destOrd="0" parTransId="{B0086CC1-927A-0F42-94E3-79CD6A2A9A69}" sibTransId="{CAB476ED-EF2A-2A4D-8AB5-3556718F8545}"/>
    <dgm:cxn modelId="{06A8A8AD-8228-8440-9DF1-2CD48CB81C0A}" srcId="{3603D2AA-1655-174E-9512-B084D8375ED2}" destId="{1C6D91DF-32B3-AB4E-BED6-1D2A2F62121D}" srcOrd="1" destOrd="0" parTransId="{348AD41F-DECC-6048-A9D4-0598C5636346}" sibTransId="{F58A85D8-1E07-BC4E-8120-17BCCAA9D910}"/>
    <dgm:cxn modelId="{2086A7DD-A877-5440-B733-2D4A8E2B110A}" srcId="{3603D2AA-1655-174E-9512-B084D8375ED2}" destId="{37F74ABF-0152-D544-819B-2590B079E6EE}" srcOrd="0" destOrd="0" parTransId="{7CBF109D-B6BC-0043-8C03-BE042075D82A}" sibTransId="{39DABBCC-EDD5-D64D-8B5E-6F0E092E4E97}"/>
    <dgm:cxn modelId="{994E43F6-8D72-4644-9F6B-740D85301004}" type="presOf" srcId="{FF3FB882-F7FE-264F-A7E3-A43B33085171}" destId="{C9009660-0B96-43F5-94EB-9B026485D63C}" srcOrd="0" destOrd="0" presId="urn:microsoft.com/office/officeart/2018/5/layout/CenteredIconLabelDescriptionList"/>
    <dgm:cxn modelId="{6F082C67-48B8-084F-A6FE-8551B069D4B1}" type="presParOf" srcId="{22851000-9E23-4F5F-860B-6AE3C7F0F8BB}" destId="{01F3DFF6-BA7B-491A-9A55-0C81E4833F69}" srcOrd="0" destOrd="0" presId="urn:microsoft.com/office/officeart/2018/5/layout/CenteredIconLabelDescriptionList"/>
    <dgm:cxn modelId="{FAAACFBE-B6E4-6F46-8051-AFA0A5B2A3F9}" type="presParOf" srcId="{01F3DFF6-BA7B-491A-9A55-0C81E4833F69}" destId="{2258A76E-A4B9-416B-8B90-CC3FF56E539B}" srcOrd="0" destOrd="0" presId="urn:microsoft.com/office/officeart/2018/5/layout/CenteredIconLabelDescriptionList"/>
    <dgm:cxn modelId="{1DEC1A87-9B2C-E648-8EF8-83EF13F97F96}" type="presParOf" srcId="{01F3DFF6-BA7B-491A-9A55-0C81E4833F69}" destId="{8790D2B0-F751-4FDC-9B94-16B76E4E3B9E}" srcOrd="1" destOrd="0" presId="urn:microsoft.com/office/officeart/2018/5/layout/CenteredIconLabelDescriptionList"/>
    <dgm:cxn modelId="{A147FA03-55E2-7246-839E-A6DA4D2CCE72}" type="presParOf" srcId="{01F3DFF6-BA7B-491A-9A55-0C81E4833F69}" destId="{BE6A6ACA-F466-455D-BB6F-7A15179C53FB}" srcOrd="2" destOrd="0" presId="urn:microsoft.com/office/officeart/2018/5/layout/CenteredIconLabelDescriptionList"/>
    <dgm:cxn modelId="{70B23142-D9AB-E94F-9F19-B682CC09EA35}" type="presParOf" srcId="{01F3DFF6-BA7B-491A-9A55-0C81E4833F69}" destId="{25471AB7-006A-4BC3-84D4-28FA0F22545B}" srcOrd="3" destOrd="0" presId="urn:microsoft.com/office/officeart/2018/5/layout/CenteredIconLabelDescriptionList"/>
    <dgm:cxn modelId="{1DF54001-BF4D-804F-8BA2-6B1B7F969726}" type="presParOf" srcId="{01F3DFF6-BA7B-491A-9A55-0C81E4833F69}" destId="{C8760FD6-7A2E-440E-A1F6-4DF034C79CA0}" srcOrd="4" destOrd="0" presId="urn:microsoft.com/office/officeart/2018/5/layout/CenteredIconLabelDescriptionList"/>
    <dgm:cxn modelId="{EBA5F661-3E66-8E47-BF02-95E4129E4A48}" type="presParOf" srcId="{22851000-9E23-4F5F-860B-6AE3C7F0F8BB}" destId="{F3734D96-867F-45A7-ACD4-CFF9EF5AFFA0}" srcOrd="1" destOrd="0" presId="urn:microsoft.com/office/officeart/2018/5/layout/CenteredIconLabelDescriptionList"/>
    <dgm:cxn modelId="{E8A84E59-37D7-234C-B739-7776AEA91834}" type="presParOf" srcId="{22851000-9E23-4F5F-860B-6AE3C7F0F8BB}" destId="{5CBD396D-6FFC-4AA5-9B32-511D1133EEB6}" srcOrd="2" destOrd="0" presId="urn:microsoft.com/office/officeart/2018/5/layout/CenteredIconLabelDescriptionList"/>
    <dgm:cxn modelId="{1122F015-BC8A-674D-B87A-FA6FCB6C6384}" type="presParOf" srcId="{5CBD396D-6FFC-4AA5-9B32-511D1133EEB6}" destId="{F42DB382-A5DB-4D64-9FFF-F839FE5EB944}" srcOrd="0" destOrd="0" presId="urn:microsoft.com/office/officeart/2018/5/layout/CenteredIconLabelDescriptionList"/>
    <dgm:cxn modelId="{7B334E31-B492-7247-969B-E8B288E31561}" type="presParOf" srcId="{5CBD396D-6FFC-4AA5-9B32-511D1133EEB6}" destId="{BC6BE6E0-738E-4086-ADCE-C3E27C2D8619}" srcOrd="1" destOrd="0" presId="urn:microsoft.com/office/officeart/2018/5/layout/CenteredIconLabelDescriptionList"/>
    <dgm:cxn modelId="{8553A401-4A34-3D40-BED7-9B809490D99D}" type="presParOf" srcId="{5CBD396D-6FFC-4AA5-9B32-511D1133EEB6}" destId="{20BC58C9-5C23-4EAE-A244-93BA0C46036A}" srcOrd="2" destOrd="0" presId="urn:microsoft.com/office/officeart/2018/5/layout/CenteredIconLabelDescriptionList"/>
    <dgm:cxn modelId="{3BA32888-2C53-8E43-8CBC-52BCD99C7079}" type="presParOf" srcId="{5CBD396D-6FFC-4AA5-9B32-511D1133EEB6}" destId="{2A76BE5D-B4C0-4D68-8286-80242766D082}" srcOrd="3" destOrd="0" presId="urn:microsoft.com/office/officeart/2018/5/layout/CenteredIconLabelDescriptionList"/>
    <dgm:cxn modelId="{FEAE1AA8-99F1-574A-9F50-831E13E2F3A4}" type="presParOf" srcId="{5CBD396D-6FFC-4AA5-9B32-511D1133EEB6}" destId="{C9009660-0B96-43F5-94EB-9B026485D63C}"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6FCCB-605B-4D8B-AA82-044CB0E9A38A}">
      <dsp:nvSpPr>
        <dsp:cNvPr id="0" name=""/>
        <dsp:cNvSpPr/>
      </dsp:nvSpPr>
      <dsp:spPr>
        <a:xfrm>
          <a:off x="0" y="3448"/>
          <a:ext cx="10945037" cy="73457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6DE637-B1C9-498C-8E06-A68AED9B6684}">
      <dsp:nvSpPr>
        <dsp:cNvPr id="0" name=""/>
        <dsp:cNvSpPr/>
      </dsp:nvSpPr>
      <dsp:spPr>
        <a:xfrm>
          <a:off x="222209" y="168728"/>
          <a:ext cx="404016" cy="4040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006F09B-2EB9-419A-8520-E666507FBE20}">
      <dsp:nvSpPr>
        <dsp:cNvPr id="0" name=""/>
        <dsp:cNvSpPr/>
      </dsp:nvSpPr>
      <dsp:spPr>
        <a:xfrm>
          <a:off x="848435" y="3448"/>
          <a:ext cx="10096601" cy="734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743" tIns="77743" rIns="77743" bIns="77743" numCol="1" spcCol="1270" anchor="ctr" anchorCtr="0">
          <a:noAutofit/>
        </a:bodyPr>
        <a:lstStyle/>
        <a:p>
          <a:pPr marL="0" lvl="0" indent="0" algn="l" defTabSz="666750">
            <a:lnSpc>
              <a:spcPct val="90000"/>
            </a:lnSpc>
            <a:spcBef>
              <a:spcPct val="0"/>
            </a:spcBef>
            <a:spcAft>
              <a:spcPct val="35000"/>
            </a:spcAft>
            <a:buNone/>
          </a:pPr>
          <a:r>
            <a:rPr lang="en-DE" sz="1500" kern="1200"/>
            <a:t>SMEs face frequent unexpected attrition but lack the analytical tools to:</a:t>
          </a:r>
          <a:endParaRPr lang="en-US" sz="1500" kern="1200"/>
        </a:p>
      </dsp:txBody>
      <dsp:txXfrm>
        <a:off x="848435" y="3448"/>
        <a:ext cx="10096601" cy="734576"/>
      </dsp:txXfrm>
    </dsp:sp>
    <dsp:sp modelId="{967E6AC7-3E98-4A61-B161-EDF8F2EACD46}">
      <dsp:nvSpPr>
        <dsp:cNvPr id="0" name=""/>
        <dsp:cNvSpPr/>
      </dsp:nvSpPr>
      <dsp:spPr>
        <a:xfrm>
          <a:off x="0" y="921668"/>
          <a:ext cx="10945037" cy="73457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B55002-D565-4B8A-A422-3E99B104D899}">
      <dsp:nvSpPr>
        <dsp:cNvPr id="0" name=""/>
        <dsp:cNvSpPr/>
      </dsp:nvSpPr>
      <dsp:spPr>
        <a:xfrm>
          <a:off x="222209" y="1086948"/>
          <a:ext cx="404016" cy="4040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9B336E-709E-44B9-BFA8-B0E1DAD34937}">
      <dsp:nvSpPr>
        <dsp:cNvPr id="0" name=""/>
        <dsp:cNvSpPr/>
      </dsp:nvSpPr>
      <dsp:spPr>
        <a:xfrm>
          <a:off x="848435" y="921668"/>
          <a:ext cx="10096601" cy="734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743" tIns="77743" rIns="77743" bIns="77743" numCol="1" spcCol="1270" anchor="ctr" anchorCtr="0">
          <a:noAutofit/>
        </a:bodyPr>
        <a:lstStyle/>
        <a:p>
          <a:pPr marL="0" lvl="0" indent="0" algn="l" defTabSz="666750">
            <a:lnSpc>
              <a:spcPct val="90000"/>
            </a:lnSpc>
            <a:spcBef>
              <a:spcPct val="0"/>
            </a:spcBef>
            <a:spcAft>
              <a:spcPct val="35000"/>
            </a:spcAft>
            <a:buNone/>
          </a:pPr>
          <a:r>
            <a:rPr lang="en-DE" sz="1500" kern="1200"/>
            <a:t>Anticipate employee exits</a:t>
          </a:r>
          <a:endParaRPr lang="en-US" sz="1500" kern="1200"/>
        </a:p>
      </dsp:txBody>
      <dsp:txXfrm>
        <a:off x="848435" y="921668"/>
        <a:ext cx="10096601" cy="734576"/>
      </dsp:txXfrm>
    </dsp:sp>
    <dsp:sp modelId="{681AEDB9-CF2D-4B08-A12D-0EA01C5023D8}">
      <dsp:nvSpPr>
        <dsp:cNvPr id="0" name=""/>
        <dsp:cNvSpPr/>
      </dsp:nvSpPr>
      <dsp:spPr>
        <a:xfrm>
          <a:off x="0" y="1839888"/>
          <a:ext cx="10945037" cy="73457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7419EF-FC46-4C85-8506-0A3E22A2A964}">
      <dsp:nvSpPr>
        <dsp:cNvPr id="0" name=""/>
        <dsp:cNvSpPr/>
      </dsp:nvSpPr>
      <dsp:spPr>
        <a:xfrm>
          <a:off x="222209" y="2005168"/>
          <a:ext cx="404016" cy="4040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6E589E-ED53-4C99-A373-C85691686496}">
      <dsp:nvSpPr>
        <dsp:cNvPr id="0" name=""/>
        <dsp:cNvSpPr/>
      </dsp:nvSpPr>
      <dsp:spPr>
        <a:xfrm>
          <a:off x="848435" y="1839888"/>
          <a:ext cx="10096601" cy="734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743" tIns="77743" rIns="77743" bIns="77743" numCol="1" spcCol="1270" anchor="ctr" anchorCtr="0">
          <a:noAutofit/>
        </a:bodyPr>
        <a:lstStyle/>
        <a:p>
          <a:pPr marL="0" lvl="0" indent="0" algn="l" defTabSz="666750">
            <a:lnSpc>
              <a:spcPct val="90000"/>
            </a:lnSpc>
            <a:spcBef>
              <a:spcPct val="0"/>
            </a:spcBef>
            <a:spcAft>
              <a:spcPct val="35000"/>
            </a:spcAft>
            <a:buNone/>
          </a:pPr>
          <a:r>
            <a:rPr lang="en-DE" sz="1500" kern="1200"/>
            <a:t>Identify successors for key roles</a:t>
          </a:r>
          <a:endParaRPr lang="en-US" sz="1500" kern="1200"/>
        </a:p>
      </dsp:txBody>
      <dsp:txXfrm>
        <a:off x="848435" y="1839888"/>
        <a:ext cx="10096601" cy="734576"/>
      </dsp:txXfrm>
    </dsp:sp>
    <dsp:sp modelId="{9E4BAD72-7199-4D2E-82B1-6A200ED49922}">
      <dsp:nvSpPr>
        <dsp:cNvPr id="0" name=""/>
        <dsp:cNvSpPr/>
      </dsp:nvSpPr>
      <dsp:spPr>
        <a:xfrm>
          <a:off x="0" y="2758109"/>
          <a:ext cx="10945037" cy="73457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23CDB4-2611-45EC-87B1-9B5EAB4801EE}">
      <dsp:nvSpPr>
        <dsp:cNvPr id="0" name=""/>
        <dsp:cNvSpPr/>
      </dsp:nvSpPr>
      <dsp:spPr>
        <a:xfrm>
          <a:off x="222209" y="2923388"/>
          <a:ext cx="404016" cy="40401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FBD938-D5F4-4D69-9D42-A5480D193AD9}">
      <dsp:nvSpPr>
        <dsp:cNvPr id="0" name=""/>
        <dsp:cNvSpPr/>
      </dsp:nvSpPr>
      <dsp:spPr>
        <a:xfrm>
          <a:off x="848435" y="2758109"/>
          <a:ext cx="10096601" cy="734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743" tIns="77743" rIns="77743" bIns="77743" numCol="1" spcCol="1270" anchor="ctr" anchorCtr="0">
          <a:noAutofit/>
        </a:bodyPr>
        <a:lstStyle/>
        <a:p>
          <a:pPr marL="0" lvl="0" indent="0" algn="l" defTabSz="666750">
            <a:lnSpc>
              <a:spcPct val="90000"/>
            </a:lnSpc>
            <a:spcBef>
              <a:spcPct val="0"/>
            </a:spcBef>
            <a:spcAft>
              <a:spcPct val="35000"/>
            </a:spcAft>
            <a:buNone/>
          </a:pPr>
          <a:r>
            <a:rPr lang="en-DE" sz="1500" kern="1200"/>
            <a:t>Develop internal talent pipelines</a:t>
          </a:r>
          <a:endParaRPr lang="en-US" sz="1500" kern="1200"/>
        </a:p>
      </dsp:txBody>
      <dsp:txXfrm>
        <a:off x="848435" y="2758109"/>
        <a:ext cx="10096601" cy="734576"/>
      </dsp:txXfrm>
    </dsp:sp>
    <dsp:sp modelId="{0C5E04CB-614A-4D24-ABD6-C01D79CA141F}">
      <dsp:nvSpPr>
        <dsp:cNvPr id="0" name=""/>
        <dsp:cNvSpPr/>
      </dsp:nvSpPr>
      <dsp:spPr>
        <a:xfrm>
          <a:off x="0" y="3676329"/>
          <a:ext cx="10945037" cy="734576"/>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1A5E86-26BD-4403-895D-F151B35737C0}">
      <dsp:nvSpPr>
        <dsp:cNvPr id="0" name=""/>
        <dsp:cNvSpPr/>
      </dsp:nvSpPr>
      <dsp:spPr>
        <a:xfrm>
          <a:off x="222209" y="3841608"/>
          <a:ext cx="404016" cy="40401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C5E652-EDDC-4F0E-9761-7ADE55FE78EA}">
      <dsp:nvSpPr>
        <dsp:cNvPr id="0" name=""/>
        <dsp:cNvSpPr/>
      </dsp:nvSpPr>
      <dsp:spPr>
        <a:xfrm>
          <a:off x="848435" y="3676329"/>
          <a:ext cx="10096601" cy="734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743" tIns="77743" rIns="77743" bIns="77743" numCol="1" spcCol="1270" anchor="ctr" anchorCtr="0">
          <a:noAutofit/>
        </a:bodyPr>
        <a:lstStyle/>
        <a:p>
          <a:pPr marL="0" lvl="0" indent="0" algn="l" defTabSz="666750">
            <a:lnSpc>
              <a:spcPct val="90000"/>
            </a:lnSpc>
            <a:spcBef>
              <a:spcPct val="0"/>
            </a:spcBef>
            <a:spcAft>
              <a:spcPct val="35000"/>
            </a:spcAft>
            <a:buNone/>
          </a:pPr>
          <a:r>
            <a:rPr lang="en-DE" sz="1500" kern="1200"/>
            <a:t>Attrition causes major disruptions in performance, especially when critical roles are left unfilled. At the same time, high-potential employees often go unnoticed due to the absence of structured evaluation frameworks.</a:t>
          </a:r>
          <a:endParaRPr lang="en-US" sz="1500" kern="1200"/>
        </a:p>
      </dsp:txBody>
      <dsp:txXfrm>
        <a:off x="848435" y="3676329"/>
        <a:ext cx="10096601" cy="7345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58A76E-A4B9-416B-8B90-CC3FF56E539B}">
      <dsp:nvSpPr>
        <dsp:cNvPr id="0" name=""/>
        <dsp:cNvSpPr/>
      </dsp:nvSpPr>
      <dsp:spPr>
        <a:xfrm>
          <a:off x="2043692" y="0"/>
          <a:ext cx="1509048" cy="11996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6A6ACA-F466-455D-BB6F-7A15179C53FB}">
      <dsp:nvSpPr>
        <dsp:cNvPr id="0" name=""/>
        <dsp:cNvSpPr/>
      </dsp:nvSpPr>
      <dsp:spPr>
        <a:xfrm>
          <a:off x="642433" y="1269663"/>
          <a:ext cx="4311566" cy="514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b="1"/>
          </a:pPr>
          <a:r>
            <a:rPr lang="en-GB" sz="3200" kern="1200" dirty="0"/>
            <a:t>End Product</a:t>
          </a:r>
        </a:p>
      </dsp:txBody>
      <dsp:txXfrm>
        <a:off x="642433" y="1269663"/>
        <a:ext cx="4311566" cy="514125"/>
      </dsp:txXfrm>
    </dsp:sp>
    <dsp:sp modelId="{C8760FD6-7A2E-440E-A1F6-4DF034C79CA0}">
      <dsp:nvSpPr>
        <dsp:cNvPr id="0" name=""/>
        <dsp:cNvSpPr/>
      </dsp:nvSpPr>
      <dsp:spPr>
        <a:xfrm>
          <a:off x="642433" y="1816365"/>
          <a:ext cx="4311566" cy="2345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14400" rtl="0" eaLnBrk="1" latinLnBrk="0" hangingPunct="1">
            <a:lnSpc>
              <a:spcPts val="2500"/>
            </a:lnSpc>
            <a:spcBef>
              <a:spcPct val="0"/>
            </a:spcBef>
            <a:spcAft>
              <a:spcPct val="35000"/>
            </a:spcAft>
            <a:buNone/>
          </a:pPr>
          <a:r>
            <a:rPr lang="en-GB" sz="1542" kern="1200" dirty="0" err="1">
              <a:solidFill>
                <a:srgbClr val="272525"/>
              </a:solidFill>
              <a:latin typeface="Source Sans Pro" pitchFamily="34" charset="0"/>
              <a:ea typeface="Source Sans Pro" pitchFamily="34" charset="-122"/>
              <a:cs typeface="Source Sans Pro" pitchFamily="34" charset="-120"/>
            </a:rPr>
            <a:t>Streamlit</a:t>
          </a:r>
          <a:r>
            <a:rPr lang="en-GB" sz="1542" kern="1200" dirty="0">
              <a:solidFill>
                <a:srgbClr val="272525"/>
              </a:solidFill>
              <a:latin typeface="Source Sans Pro" pitchFamily="34" charset="0"/>
              <a:ea typeface="Source Sans Pro" pitchFamily="34" charset="-122"/>
              <a:cs typeface="Source Sans Pro" pitchFamily="34" charset="-120"/>
            </a:rPr>
            <a:t> Dashboard plus Model plus notebook  </a:t>
          </a:r>
        </a:p>
      </dsp:txBody>
      <dsp:txXfrm>
        <a:off x="642433" y="1816365"/>
        <a:ext cx="4311566" cy="234505"/>
      </dsp:txXfrm>
    </dsp:sp>
    <dsp:sp modelId="{F42DB382-A5DB-4D64-9FFF-F839FE5EB944}">
      <dsp:nvSpPr>
        <dsp:cNvPr id="0" name=""/>
        <dsp:cNvSpPr/>
      </dsp:nvSpPr>
      <dsp:spPr>
        <a:xfrm>
          <a:off x="7109783" y="23450"/>
          <a:ext cx="1509048" cy="11996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BC58C9-5C23-4EAE-A244-93BA0C46036A}">
      <dsp:nvSpPr>
        <dsp:cNvPr id="0" name=""/>
        <dsp:cNvSpPr/>
      </dsp:nvSpPr>
      <dsp:spPr>
        <a:xfrm>
          <a:off x="5708524" y="1293114"/>
          <a:ext cx="4311566" cy="514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b="1"/>
          </a:pPr>
          <a:r>
            <a:rPr lang="en-GB" sz="3200" kern="1200"/>
            <a:t>Target User</a:t>
          </a:r>
        </a:p>
      </dsp:txBody>
      <dsp:txXfrm>
        <a:off x="5708524" y="1293114"/>
        <a:ext cx="4311566" cy="514125"/>
      </dsp:txXfrm>
    </dsp:sp>
    <dsp:sp modelId="{C9009660-0B96-43F5-94EB-9B026485D63C}">
      <dsp:nvSpPr>
        <dsp:cNvPr id="0" name=""/>
        <dsp:cNvSpPr/>
      </dsp:nvSpPr>
      <dsp:spPr>
        <a:xfrm>
          <a:off x="5708524" y="1839815"/>
          <a:ext cx="4311566" cy="187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GB" sz="1400" kern="1200" dirty="0">
              <a:solidFill>
                <a:prstClr val="black">
                  <a:hueOff val="0"/>
                  <a:satOff val="0"/>
                  <a:lumOff val="0"/>
                  <a:alphaOff val="0"/>
                </a:prstClr>
              </a:solidFill>
              <a:effectLst/>
              <a:latin typeface="Neue Haas Grotesk Text Pro"/>
              <a:ea typeface="+mn-ea"/>
              <a:cs typeface="+mn-cs"/>
            </a:rPr>
            <a:t>HR Managers and the Leadership teams without internal Analytical teams</a:t>
          </a:r>
        </a:p>
      </dsp:txBody>
      <dsp:txXfrm>
        <a:off x="5708524" y="1839815"/>
        <a:ext cx="4311566" cy="18760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18DEBD-B1B5-EB45-AE3D-1D2CC1D61457}" type="datetimeFigureOut">
              <a:rPr lang="en-DE" smtClean="0"/>
              <a:t>29.05.25</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29B8D0-7CF5-AD4B-893E-E9FBF5130805}" type="slidenum">
              <a:rPr lang="en-DE" smtClean="0"/>
              <a:t>‹#›</a:t>
            </a:fld>
            <a:endParaRPr lang="en-DE"/>
          </a:p>
        </p:txBody>
      </p:sp>
    </p:spTree>
    <p:extLst>
      <p:ext uri="{BB962C8B-B14F-4D97-AF65-F5344CB8AC3E}">
        <p14:creationId xmlns:p14="http://schemas.microsoft.com/office/powerpoint/2010/main" val="3958786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“Although this employee travels frequently and has lower work-life balance, their high leadership score, stable job role, and high potential rating help reduce the overall attrition risk to 34% — still higher than average but manageable.”</a:t>
            </a:r>
            <a:endParaRPr lang="en-DE" dirty="0"/>
          </a:p>
        </p:txBody>
      </p:sp>
      <p:sp>
        <p:nvSpPr>
          <p:cNvPr id="4" name="Slide Number Placeholder 3"/>
          <p:cNvSpPr>
            <a:spLocks noGrp="1"/>
          </p:cNvSpPr>
          <p:nvPr>
            <p:ph type="sldNum" sz="quarter" idx="5"/>
          </p:nvPr>
        </p:nvSpPr>
        <p:spPr/>
        <p:txBody>
          <a:bodyPr/>
          <a:lstStyle/>
          <a:p>
            <a:fld id="{9F29B8D0-7CF5-AD4B-893E-E9FBF5130805}" type="slidenum">
              <a:rPr lang="en-DE" smtClean="0"/>
              <a:t>18</a:t>
            </a:fld>
            <a:endParaRPr lang="en-DE"/>
          </a:p>
        </p:txBody>
      </p:sp>
    </p:spTree>
    <p:extLst>
      <p:ext uri="{BB962C8B-B14F-4D97-AF65-F5344CB8AC3E}">
        <p14:creationId xmlns:p14="http://schemas.microsoft.com/office/powerpoint/2010/main" val="1288529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9F29B8D0-7CF5-AD4B-893E-E9FBF5130805}" type="slidenum">
              <a:rPr lang="en-DE" smtClean="0"/>
              <a:t>9</a:t>
            </a:fld>
            <a:endParaRPr lang="en-DE"/>
          </a:p>
        </p:txBody>
      </p:sp>
    </p:spTree>
    <p:extLst>
      <p:ext uri="{BB962C8B-B14F-4D97-AF65-F5344CB8AC3E}">
        <p14:creationId xmlns:p14="http://schemas.microsoft.com/office/powerpoint/2010/main" val="1948855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chart helps HR decide </a:t>
            </a:r>
            <a:r>
              <a:rPr lang="en-GB" b="1" dirty="0"/>
              <a:t>how cautious or aggressive</a:t>
            </a:r>
            <a:r>
              <a:rPr lang="en-GB" dirty="0"/>
              <a:t> they want to be in identifying at-risk employees.</a:t>
            </a:r>
            <a:br>
              <a:rPr lang="en-GB" dirty="0"/>
            </a:br>
            <a:r>
              <a:rPr lang="en-GB" dirty="0"/>
              <a:t>If you want to </a:t>
            </a:r>
            <a:r>
              <a:rPr lang="en-GB" b="1" dirty="0"/>
              <a:t>catch as many leavers as possible</a:t>
            </a:r>
            <a:r>
              <a:rPr lang="en-GB" dirty="0"/>
              <a:t>, go with a </a:t>
            </a:r>
            <a:r>
              <a:rPr lang="en-GB" b="1" dirty="0"/>
              <a:t>lower threshold</a:t>
            </a:r>
            <a:r>
              <a:rPr lang="en-GB" dirty="0"/>
              <a:t> (high recall).</a:t>
            </a:r>
            <a:br>
              <a:rPr lang="en-GB" dirty="0"/>
            </a:br>
            <a:r>
              <a:rPr lang="en-GB" dirty="0"/>
              <a:t>If you want to </a:t>
            </a:r>
            <a:r>
              <a:rPr lang="en-GB" b="1" dirty="0"/>
              <a:t>avoid bothering people unnecessarily</a:t>
            </a:r>
            <a:r>
              <a:rPr lang="en-GB" dirty="0"/>
              <a:t>, go with a </a:t>
            </a:r>
            <a:r>
              <a:rPr lang="en-GB" b="1" dirty="0"/>
              <a:t>higher threshold</a:t>
            </a:r>
            <a:r>
              <a:rPr lang="en-GB" dirty="0"/>
              <a:t> (high precision).</a:t>
            </a:r>
            <a:br>
              <a:rPr lang="en-GB" dirty="0"/>
            </a:br>
            <a:r>
              <a:rPr lang="en-DE" dirty="0"/>
              <a:t>👉 </a:t>
            </a:r>
            <a:r>
              <a:rPr lang="en-GB" dirty="0"/>
              <a:t>Most businesses choose a </a:t>
            </a:r>
            <a:r>
              <a:rPr lang="en-GB" b="1" dirty="0"/>
              <a:t>balance in the middle</a:t>
            </a:r>
            <a:r>
              <a:rPr lang="en-GB" dirty="0"/>
              <a:t>, where the model performs well on both.</a:t>
            </a:r>
            <a:endParaRPr lang="en-DE" dirty="0"/>
          </a:p>
        </p:txBody>
      </p:sp>
      <p:sp>
        <p:nvSpPr>
          <p:cNvPr id="4" name="Slide Number Placeholder 3"/>
          <p:cNvSpPr>
            <a:spLocks noGrp="1"/>
          </p:cNvSpPr>
          <p:nvPr>
            <p:ph type="sldNum" sz="quarter" idx="5"/>
          </p:nvPr>
        </p:nvSpPr>
        <p:spPr/>
        <p:txBody>
          <a:bodyPr/>
          <a:lstStyle/>
          <a:p>
            <a:fld id="{9F29B8D0-7CF5-AD4B-893E-E9FBF5130805}" type="slidenum">
              <a:rPr lang="en-DE" smtClean="0"/>
              <a:t>15</a:t>
            </a:fld>
            <a:endParaRPr lang="en-DE"/>
          </a:p>
        </p:txBody>
      </p:sp>
    </p:spTree>
    <p:extLst>
      <p:ext uri="{BB962C8B-B14F-4D97-AF65-F5344CB8AC3E}">
        <p14:creationId xmlns:p14="http://schemas.microsoft.com/office/powerpoint/2010/main" val="1802435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Employees at high attrition risk</a:t>
            </a:r>
          </a:p>
          <a:p>
            <a:r>
              <a:rPr lang="en-GB" sz="1200" dirty="0"/>
              <a:t>Top drivers: </a:t>
            </a:r>
            <a:r>
              <a:rPr lang="en-GB" sz="1200" dirty="0" err="1"/>
              <a:t>JobLevel</a:t>
            </a:r>
            <a:r>
              <a:rPr lang="en-GB" sz="1200" dirty="0"/>
              <a:t>, Tenure, </a:t>
            </a:r>
            <a:r>
              <a:rPr lang="en-GB" sz="1200" dirty="0" err="1"/>
              <a:t>MonthlyIncom</a:t>
            </a:r>
            <a:endParaRPr lang="en-GB" sz="1200" dirty="0"/>
          </a:p>
          <a:p>
            <a:r>
              <a:rPr lang="en-DE" sz="1200" dirty="0"/>
              <a:t> </a:t>
            </a:r>
            <a:r>
              <a:rPr lang="en-GB" sz="1200" dirty="0"/>
              <a:t>Readiness aligns with </a:t>
            </a:r>
            <a:r>
              <a:rPr lang="en-GB" sz="1200" dirty="0" err="1"/>
              <a:t>LeadershipScore</a:t>
            </a:r>
            <a:endParaRPr lang="en-GB" sz="1200" dirty="0"/>
          </a:p>
          <a:p>
            <a:r>
              <a:rPr lang="en-DE" sz="1200" dirty="0"/>
              <a:t> </a:t>
            </a:r>
            <a:r>
              <a:rPr lang="en-GB" sz="1200" dirty="0" err="1"/>
              <a:t>Streamlit</a:t>
            </a:r>
            <a:r>
              <a:rPr lang="en-GB" sz="1200" dirty="0"/>
              <a:t> filters enhance HR drilldowns</a:t>
            </a:r>
            <a:br>
              <a:rPr lang="en-GB" sz="1200" dirty="0"/>
            </a:br>
            <a:r>
              <a:rPr lang="en-DE" sz="1200" i="1" dirty="0"/>
              <a:t>SuccessionAI</a:t>
            </a:r>
            <a:r>
              <a:rPr lang="en-DE" sz="1200" dirty="0"/>
              <a:t> is an AI-based decision support system that:</a:t>
            </a:r>
          </a:p>
          <a:p>
            <a:r>
              <a:rPr lang="en-DE" sz="1200" dirty="0"/>
              <a:t>Predicts employee attrition risk</a:t>
            </a:r>
          </a:p>
          <a:p>
            <a:r>
              <a:rPr lang="en-DE" sz="1200" dirty="0"/>
              <a:t>Flags high-potential internal talent</a:t>
            </a:r>
          </a:p>
          <a:p>
            <a:r>
              <a:rPr lang="en-DE" sz="1200" dirty="0"/>
              <a:t>Assesses leadership readiness</a:t>
            </a:r>
          </a:p>
          <a:p>
            <a:r>
              <a:rPr lang="en-DE" sz="1200" dirty="0"/>
              <a:t>Highlights critical succession gaps</a:t>
            </a:r>
          </a:p>
          <a:p>
            <a:endParaRPr lang="en-DE" dirty="0"/>
          </a:p>
        </p:txBody>
      </p:sp>
      <p:sp>
        <p:nvSpPr>
          <p:cNvPr id="4" name="Slide Number Placeholder 3"/>
          <p:cNvSpPr>
            <a:spLocks noGrp="1"/>
          </p:cNvSpPr>
          <p:nvPr>
            <p:ph type="sldNum" sz="quarter" idx="5"/>
          </p:nvPr>
        </p:nvSpPr>
        <p:spPr/>
        <p:txBody>
          <a:bodyPr/>
          <a:lstStyle/>
          <a:p>
            <a:fld id="{9F29B8D0-7CF5-AD4B-893E-E9FBF5130805}" type="slidenum">
              <a:rPr lang="en-DE" smtClean="0"/>
              <a:t>17</a:t>
            </a:fld>
            <a:endParaRPr lang="en-DE"/>
          </a:p>
        </p:txBody>
      </p:sp>
    </p:spTree>
    <p:extLst>
      <p:ext uri="{BB962C8B-B14F-4D97-AF65-F5344CB8AC3E}">
        <p14:creationId xmlns:p14="http://schemas.microsoft.com/office/powerpoint/2010/main" val="1915986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5/29/25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991111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5/29/25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41438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5/29/25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6182328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799927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0461643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1022401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8645956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6289705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4293513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5/29/25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265104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5/29/25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744705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5/29/25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880465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5/29/25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000339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5/29/25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220347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5/29/25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173885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5/29/25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105792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5/29/25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6757813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5/29/25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3558816583"/>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98104" y="1808460"/>
            <a:ext cx="6223794" cy="1760042"/>
          </a:xfrm>
          <a:prstGeom prst="rect">
            <a:avLst/>
          </a:prstGeom>
          <a:noFill/>
          <a:ln/>
        </p:spPr>
        <p:txBody>
          <a:bodyPr wrap="square" lIns="0" tIns="0" rIns="0" bIns="0" rtlCol="0" anchor="t"/>
          <a:lstStyle/>
          <a:p>
            <a:pPr>
              <a:lnSpc>
                <a:spcPts val="4583"/>
              </a:lnSpc>
            </a:pPr>
            <a:r>
              <a:rPr lang="en-US" sz="3667" dirty="0">
                <a:solidFill>
                  <a:srgbClr val="000000"/>
                </a:solidFill>
                <a:latin typeface="Source Serif Pro Semi Bold" pitchFamily="34" charset="0"/>
                <a:ea typeface="Source Serif Pro Semi Bold" pitchFamily="34" charset="-122"/>
                <a:cs typeface="Source Serif Pro Semi Bold" pitchFamily="34" charset="-120"/>
              </a:rPr>
              <a:t>SuccessionAI – Predictive HR Toolkit for Attrition &amp; Leadership Readiness</a:t>
            </a:r>
            <a:endParaRPr lang="en-US" sz="3667" dirty="0"/>
          </a:p>
        </p:txBody>
      </p:sp>
      <p:sp>
        <p:nvSpPr>
          <p:cNvPr id="4" name="Text 1"/>
          <p:cNvSpPr/>
          <p:nvPr/>
        </p:nvSpPr>
        <p:spPr>
          <a:xfrm>
            <a:off x="698104" y="3867646"/>
            <a:ext cx="6223794" cy="319187"/>
          </a:xfrm>
          <a:prstGeom prst="rect">
            <a:avLst/>
          </a:prstGeom>
          <a:noFill/>
          <a:ln/>
        </p:spPr>
        <p:txBody>
          <a:bodyPr wrap="none" lIns="0" tIns="0" rIns="0" bIns="0" rtlCol="0" anchor="t"/>
          <a:lstStyle/>
          <a:p>
            <a:pPr>
              <a:lnSpc>
                <a:spcPts val="2500"/>
              </a:lnSpc>
            </a:pPr>
            <a:r>
              <a:rPr lang="en-US" sz="1542" dirty="0">
                <a:solidFill>
                  <a:srgbClr val="272525"/>
                </a:solidFill>
                <a:latin typeface="Source Sans Pro" pitchFamily="34" charset="0"/>
                <a:ea typeface="Source Sans Pro" pitchFamily="34" charset="-122"/>
                <a:cs typeface="Source Sans Pro" pitchFamily="34" charset="-120"/>
              </a:rPr>
              <a:t>Presented by: Devika Sehgal</a:t>
            </a:r>
            <a:endParaRPr lang="en-US" sz="1542" dirty="0"/>
          </a:p>
        </p:txBody>
      </p:sp>
      <p:sp>
        <p:nvSpPr>
          <p:cNvPr id="5" name="Text 2"/>
          <p:cNvSpPr/>
          <p:nvPr/>
        </p:nvSpPr>
        <p:spPr>
          <a:xfrm>
            <a:off x="698104" y="4411167"/>
            <a:ext cx="6223794" cy="638373"/>
          </a:xfrm>
          <a:prstGeom prst="rect">
            <a:avLst/>
          </a:prstGeom>
          <a:noFill/>
          <a:ln/>
        </p:spPr>
        <p:txBody>
          <a:bodyPr wrap="square" lIns="0" tIns="0" rIns="0" bIns="0" rtlCol="0" anchor="t"/>
          <a:lstStyle/>
          <a:p>
            <a:pPr>
              <a:lnSpc>
                <a:spcPts val="2500"/>
              </a:lnSpc>
            </a:pPr>
            <a:r>
              <a:rPr lang="en-US" sz="1542" dirty="0">
                <a:solidFill>
                  <a:srgbClr val="272525"/>
                </a:solidFill>
                <a:latin typeface="Source Sans Pro" pitchFamily="34" charset="0"/>
                <a:ea typeface="Source Sans Pro" pitchFamily="34" charset="-122"/>
                <a:cs typeface="Source Sans Pro" pitchFamily="34" charset="-120"/>
              </a:rPr>
              <a:t>A data-driven solution to predict employee attrition and identify future leaders in small and medium enterprises.</a:t>
            </a:r>
            <a:endParaRPr lang="en-US" sz="1542"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BE033-38F1-AF9E-6341-F2634A560FDF}"/>
              </a:ext>
            </a:extLst>
          </p:cNvPr>
          <p:cNvSpPr>
            <a:spLocks noGrp="1"/>
          </p:cNvSpPr>
          <p:nvPr>
            <p:ph type="title"/>
          </p:nvPr>
        </p:nvSpPr>
        <p:spPr/>
        <p:txBody>
          <a:bodyPr/>
          <a:lstStyle/>
          <a:p>
            <a:r>
              <a:rPr lang="en-GB" dirty="0"/>
              <a:t>E</a:t>
            </a:r>
            <a:r>
              <a:rPr lang="en-DE" dirty="0"/>
              <a:t>xploratory Data analysis</a:t>
            </a:r>
          </a:p>
        </p:txBody>
      </p:sp>
      <p:pic>
        <p:nvPicPr>
          <p:cNvPr id="9" name="Content Placeholder 8" descr="A graph with blue and orange bars&#10;&#10;AI-generated content may be incorrect.">
            <a:extLst>
              <a:ext uri="{FF2B5EF4-FFF2-40B4-BE49-F238E27FC236}">
                <a16:creationId xmlns:a16="http://schemas.microsoft.com/office/drawing/2014/main" id="{07390997-3A67-41A9-3AB2-670EF73B3578}"/>
              </a:ext>
            </a:extLst>
          </p:cNvPr>
          <p:cNvPicPr>
            <a:picLocks noGrp="1" noChangeAspect="1"/>
          </p:cNvPicPr>
          <p:nvPr>
            <p:ph idx="1"/>
          </p:nvPr>
        </p:nvPicPr>
        <p:blipFill>
          <a:blip r:embed="rId2"/>
          <a:stretch>
            <a:fillRect/>
          </a:stretch>
        </p:blipFill>
        <p:spPr>
          <a:xfrm>
            <a:off x="333828" y="1716088"/>
            <a:ext cx="6203817" cy="2944390"/>
          </a:xfrm>
        </p:spPr>
      </p:pic>
      <p:pic>
        <p:nvPicPr>
          <p:cNvPr id="11" name="Picture 10" descr="A graph with blue and orange bars&#10;&#10;AI-generated content may be incorrect.">
            <a:extLst>
              <a:ext uri="{FF2B5EF4-FFF2-40B4-BE49-F238E27FC236}">
                <a16:creationId xmlns:a16="http://schemas.microsoft.com/office/drawing/2014/main" id="{90F75B91-921B-DFBF-F4EF-F7FB268742FC}"/>
              </a:ext>
            </a:extLst>
          </p:cNvPr>
          <p:cNvPicPr>
            <a:picLocks noChangeAspect="1"/>
          </p:cNvPicPr>
          <p:nvPr/>
        </p:nvPicPr>
        <p:blipFill>
          <a:blip r:embed="rId3"/>
          <a:stretch>
            <a:fillRect/>
          </a:stretch>
        </p:blipFill>
        <p:spPr>
          <a:xfrm>
            <a:off x="6736007" y="1680898"/>
            <a:ext cx="5122165" cy="3210653"/>
          </a:xfrm>
          <a:prstGeom prst="rect">
            <a:avLst/>
          </a:prstGeom>
        </p:spPr>
      </p:pic>
    </p:spTree>
    <p:extLst>
      <p:ext uri="{BB962C8B-B14F-4D97-AF65-F5344CB8AC3E}">
        <p14:creationId xmlns:p14="http://schemas.microsoft.com/office/powerpoint/2010/main" val="3597188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15B1C-FD0F-9163-3E12-43B80CACA66F}"/>
              </a:ext>
            </a:extLst>
          </p:cNvPr>
          <p:cNvSpPr>
            <a:spLocks noGrp="1"/>
          </p:cNvSpPr>
          <p:nvPr>
            <p:ph type="title"/>
          </p:nvPr>
        </p:nvSpPr>
        <p:spPr/>
        <p:txBody>
          <a:bodyPr/>
          <a:lstStyle/>
          <a:p>
            <a:r>
              <a:rPr lang="en-DE" dirty="0"/>
              <a:t>Modeling Techniques</a:t>
            </a:r>
          </a:p>
        </p:txBody>
      </p:sp>
      <p:sp>
        <p:nvSpPr>
          <p:cNvPr id="3" name="Content Placeholder 2">
            <a:extLst>
              <a:ext uri="{FF2B5EF4-FFF2-40B4-BE49-F238E27FC236}">
                <a16:creationId xmlns:a16="http://schemas.microsoft.com/office/drawing/2014/main" id="{C5DFD54A-0A3C-BF70-2035-4A9D58A3EE30}"/>
              </a:ext>
            </a:extLst>
          </p:cNvPr>
          <p:cNvSpPr>
            <a:spLocks noGrp="1"/>
          </p:cNvSpPr>
          <p:nvPr>
            <p:ph idx="1"/>
          </p:nvPr>
        </p:nvSpPr>
        <p:spPr/>
        <p:txBody>
          <a:bodyPr/>
          <a:lstStyle/>
          <a:p>
            <a:r>
              <a:rPr lang="en-GB" dirty="0"/>
              <a:t>Multiple machine learning algorithms were evaluated, with a focus on logistic regression due to its balance of accuracy and interpretability. This technique effectively identifies patterns related to employee attrition.</a:t>
            </a:r>
            <a:endParaRPr lang="en-DE" dirty="0"/>
          </a:p>
        </p:txBody>
      </p:sp>
      <p:graphicFrame>
        <p:nvGraphicFramePr>
          <p:cNvPr id="6" name="Content Placeholder 3">
            <a:extLst>
              <a:ext uri="{FF2B5EF4-FFF2-40B4-BE49-F238E27FC236}">
                <a16:creationId xmlns:a16="http://schemas.microsoft.com/office/drawing/2014/main" id="{A9917D19-65C9-483D-BFF7-E0208CDF5499}"/>
              </a:ext>
            </a:extLst>
          </p:cNvPr>
          <p:cNvGraphicFramePr>
            <a:graphicFrameLocks/>
          </p:cNvGraphicFramePr>
          <p:nvPr>
            <p:extLst>
              <p:ext uri="{D42A27DB-BD31-4B8C-83A1-F6EECF244321}">
                <p14:modId xmlns:p14="http://schemas.microsoft.com/office/powerpoint/2010/main" val="3552619966"/>
              </p:ext>
            </p:extLst>
          </p:nvPr>
        </p:nvGraphicFramePr>
        <p:xfrm>
          <a:off x="1186088" y="3429000"/>
          <a:ext cx="9819824" cy="2853039"/>
        </p:xfrm>
        <a:graphic>
          <a:graphicData uri="http://schemas.openxmlformats.org/drawingml/2006/table">
            <a:tbl>
              <a:tblPr firstRow="1" bandRow="1">
                <a:tableStyleId>{8799B23B-EC83-4686-B30A-512413B5E67A}</a:tableStyleId>
              </a:tblPr>
              <a:tblGrid>
                <a:gridCol w="2918065">
                  <a:extLst>
                    <a:ext uri="{9D8B030D-6E8A-4147-A177-3AD203B41FA5}">
                      <a16:colId xmlns:a16="http://schemas.microsoft.com/office/drawing/2014/main" val="2223730149"/>
                    </a:ext>
                  </a:extLst>
                </a:gridCol>
                <a:gridCol w="2841676">
                  <a:extLst>
                    <a:ext uri="{9D8B030D-6E8A-4147-A177-3AD203B41FA5}">
                      <a16:colId xmlns:a16="http://schemas.microsoft.com/office/drawing/2014/main" val="2445400121"/>
                    </a:ext>
                  </a:extLst>
                </a:gridCol>
                <a:gridCol w="1848618">
                  <a:extLst>
                    <a:ext uri="{9D8B030D-6E8A-4147-A177-3AD203B41FA5}">
                      <a16:colId xmlns:a16="http://schemas.microsoft.com/office/drawing/2014/main" val="1988054401"/>
                    </a:ext>
                  </a:extLst>
                </a:gridCol>
                <a:gridCol w="2211465">
                  <a:extLst>
                    <a:ext uri="{9D8B030D-6E8A-4147-A177-3AD203B41FA5}">
                      <a16:colId xmlns:a16="http://schemas.microsoft.com/office/drawing/2014/main" val="2523174068"/>
                    </a:ext>
                  </a:extLst>
                </a:gridCol>
              </a:tblGrid>
              <a:tr h="739184">
                <a:tc>
                  <a:txBody>
                    <a:bodyPr/>
                    <a:lstStyle/>
                    <a:p>
                      <a:r>
                        <a:rPr lang="en-GB" sz="1600" dirty="0"/>
                        <a:t>Metric</a:t>
                      </a:r>
                    </a:p>
                  </a:txBody>
                  <a:tcPr marL="138314" marR="138314" marT="69157" marB="69157" anchor="ctr"/>
                </a:tc>
                <a:tc>
                  <a:txBody>
                    <a:bodyPr/>
                    <a:lstStyle/>
                    <a:p>
                      <a:r>
                        <a:rPr lang="en-GB" sz="1600"/>
                        <a:t>Random Forest</a:t>
                      </a:r>
                    </a:p>
                  </a:txBody>
                  <a:tcPr marL="138314" marR="138314" marT="69157" marB="69157" anchor="ctr"/>
                </a:tc>
                <a:tc>
                  <a:txBody>
                    <a:bodyPr/>
                    <a:lstStyle/>
                    <a:p>
                      <a:r>
                        <a:rPr lang="en-GB" sz="1600"/>
                        <a:t>XGBoost</a:t>
                      </a:r>
                    </a:p>
                  </a:txBody>
                  <a:tcPr marL="138314" marR="138314" marT="69157" marB="69157" anchor="ctr"/>
                </a:tc>
                <a:tc>
                  <a:txBody>
                    <a:bodyPr/>
                    <a:lstStyle/>
                    <a:p>
                      <a:r>
                        <a:rPr lang="en-GB" sz="1600"/>
                        <a:t>Logistic Regression</a:t>
                      </a:r>
                    </a:p>
                  </a:txBody>
                  <a:tcPr marL="138314" marR="138314" marT="69157" marB="69157" anchor="ctr"/>
                </a:tc>
                <a:extLst>
                  <a:ext uri="{0D108BD9-81ED-4DB2-BD59-A6C34878D82A}">
                    <a16:rowId xmlns:a16="http://schemas.microsoft.com/office/drawing/2014/main" val="2171443584"/>
                  </a:ext>
                </a:extLst>
              </a:tr>
              <a:tr h="422771">
                <a:tc>
                  <a:txBody>
                    <a:bodyPr/>
                    <a:lstStyle/>
                    <a:p>
                      <a:r>
                        <a:rPr lang="en-GB" sz="1600"/>
                        <a:t>Accuracy</a:t>
                      </a:r>
                    </a:p>
                  </a:txBody>
                  <a:tcPr marL="138314" marR="138314" marT="69157" marB="69157" anchor="ctr"/>
                </a:tc>
                <a:tc>
                  <a:txBody>
                    <a:bodyPr/>
                    <a:lstStyle/>
                    <a:p>
                      <a:r>
                        <a:rPr lang="en-DE" sz="1600" b="1" dirty="0"/>
                        <a:t>0.18</a:t>
                      </a:r>
                      <a:endParaRPr lang="en-DE" sz="1600" dirty="0"/>
                    </a:p>
                  </a:txBody>
                  <a:tcPr marL="138314" marR="138314" marT="69157" marB="69157" anchor="ctr"/>
                </a:tc>
                <a:tc>
                  <a:txBody>
                    <a:bodyPr/>
                    <a:lstStyle/>
                    <a:p>
                      <a:r>
                        <a:rPr lang="en-DE" sz="1600"/>
                        <a:t>0.19</a:t>
                      </a:r>
                    </a:p>
                  </a:txBody>
                  <a:tcPr marL="138314" marR="138314" marT="69157" marB="69157" anchor="ctr"/>
                </a:tc>
                <a:tc>
                  <a:txBody>
                    <a:bodyPr/>
                    <a:lstStyle/>
                    <a:p>
                      <a:r>
                        <a:rPr lang="en-DE" sz="1600" dirty="0"/>
                        <a:t>0.74</a:t>
                      </a:r>
                    </a:p>
                  </a:txBody>
                  <a:tcPr marL="138314" marR="138314" marT="69157" marB="69157" anchor="ctr"/>
                </a:tc>
                <a:extLst>
                  <a:ext uri="{0D108BD9-81ED-4DB2-BD59-A6C34878D82A}">
                    <a16:rowId xmlns:a16="http://schemas.microsoft.com/office/drawing/2014/main" val="603624437"/>
                  </a:ext>
                </a:extLst>
              </a:tr>
              <a:tr h="422771">
                <a:tc>
                  <a:txBody>
                    <a:bodyPr/>
                    <a:lstStyle/>
                    <a:p>
                      <a:r>
                        <a:rPr lang="en-GB" sz="1600" dirty="0"/>
                        <a:t>Recall (Attrition)</a:t>
                      </a:r>
                    </a:p>
                  </a:txBody>
                  <a:tcPr marL="138314" marR="138314" marT="69157" marB="69157" anchor="ctr"/>
                </a:tc>
                <a:tc>
                  <a:txBody>
                    <a:bodyPr/>
                    <a:lstStyle/>
                    <a:p>
                      <a:r>
                        <a:rPr lang="en-DE" sz="1600" dirty="0"/>
                        <a:t>0.60</a:t>
                      </a:r>
                    </a:p>
                  </a:txBody>
                  <a:tcPr marL="138314" marR="138314" marT="69157" marB="69157" anchor="ctr"/>
                </a:tc>
                <a:tc>
                  <a:txBody>
                    <a:bodyPr/>
                    <a:lstStyle/>
                    <a:p>
                      <a:r>
                        <a:rPr lang="en-DE" sz="1600" b="1"/>
                        <a:t>1.00</a:t>
                      </a:r>
                      <a:endParaRPr lang="en-DE" sz="1600"/>
                    </a:p>
                  </a:txBody>
                  <a:tcPr marL="138314" marR="138314" marT="69157" marB="69157" anchor="ctr"/>
                </a:tc>
                <a:tc>
                  <a:txBody>
                    <a:bodyPr/>
                    <a:lstStyle/>
                    <a:p>
                      <a:r>
                        <a:rPr lang="en-DE" sz="1600" dirty="0"/>
                        <a:t>0.69</a:t>
                      </a:r>
                    </a:p>
                  </a:txBody>
                  <a:tcPr marL="138314" marR="138314" marT="69157" marB="69157" anchor="ctr"/>
                </a:tc>
                <a:extLst>
                  <a:ext uri="{0D108BD9-81ED-4DB2-BD59-A6C34878D82A}">
                    <a16:rowId xmlns:a16="http://schemas.microsoft.com/office/drawing/2014/main" val="2821949388"/>
                  </a:ext>
                </a:extLst>
              </a:tr>
              <a:tr h="422771">
                <a:tc>
                  <a:txBody>
                    <a:bodyPr/>
                    <a:lstStyle/>
                    <a:p>
                      <a:r>
                        <a:rPr lang="en-GB" sz="1600" dirty="0"/>
                        <a:t>Recall (No </a:t>
                      </a:r>
                      <a:r>
                        <a:rPr lang="en-GB" sz="1600" dirty="0" err="1"/>
                        <a:t>Attr</a:t>
                      </a:r>
                      <a:r>
                        <a:rPr lang="en-GB" sz="1600" dirty="0"/>
                        <a:t>.)</a:t>
                      </a:r>
                    </a:p>
                  </a:txBody>
                  <a:tcPr marL="138314" marR="138314" marT="69157" marB="69157" anchor="ctr"/>
                </a:tc>
                <a:tc>
                  <a:txBody>
                    <a:bodyPr/>
                    <a:lstStyle/>
                    <a:p>
                      <a:r>
                        <a:rPr lang="en-DE" sz="1600" b="1" dirty="0"/>
                        <a:t>0.04</a:t>
                      </a:r>
                      <a:endParaRPr lang="en-DE" sz="1600" dirty="0"/>
                    </a:p>
                  </a:txBody>
                  <a:tcPr marL="138314" marR="138314" marT="69157" marB="69157" anchor="ctr"/>
                </a:tc>
                <a:tc>
                  <a:txBody>
                    <a:bodyPr/>
                    <a:lstStyle/>
                    <a:p>
                      <a:r>
                        <a:rPr lang="en-DE" sz="1600"/>
                        <a:t>0.04</a:t>
                      </a:r>
                    </a:p>
                  </a:txBody>
                  <a:tcPr marL="138314" marR="138314" marT="69157" marB="69157" anchor="ctr"/>
                </a:tc>
                <a:tc>
                  <a:txBody>
                    <a:bodyPr/>
                    <a:lstStyle/>
                    <a:p>
                      <a:r>
                        <a:rPr lang="en-DE" sz="1600" dirty="0"/>
                        <a:t>0.74</a:t>
                      </a:r>
                    </a:p>
                  </a:txBody>
                  <a:tcPr marL="138314" marR="138314" marT="69157" marB="69157" anchor="ctr"/>
                </a:tc>
                <a:extLst>
                  <a:ext uri="{0D108BD9-81ED-4DB2-BD59-A6C34878D82A}">
                    <a16:rowId xmlns:a16="http://schemas.microsoft.com/office/drawing/2014/main" val="4256782198"/>
                  </a:ext>
                </a:extLst>
              </a:tr>
              <a:tr h="422771">
                <a:tc>
                  <a:txBody>
                    <a:bodyPr/>
                    <a:lstStyle/>
                    <a:p>
                      <a:r>
                        <a:rPr lang="en-GB" sz="1600"/>
                        <a:t>F1-score (Yes)</a:t>
                      </a:r>
                    </a:p>
                  </a:txBody>
                  <a:tcPr marL="138314" marR="138314" marT="69157" marB="69157" anchor="ctr"/>
                </a:tc>
                <a:tc>
                  <a:txBody>
                    <a:bodyPr/>
                    <a:lstStyle/>
                    <a:p>
                      <a:r>
                        <a:rPr lang="en-DE" sz="1600" b="1" dirty="0"/>
                        <a:t>0.11</a:t>
                      </a:r>
                      <a:endParaRPr lang="en-DE" sz="1600" dirty="0"/>
                    </a:p>
                  </a:txBody>
                  <a:tcPr marL="138314" marR="138314" marT="69157" marB="69157" anchor="ctr"/>
                </a:tc>
                <a:tc>
                  <a:txBody>
                    <a:bodyPr/>
                    <a:lstStyle/>
                    <a:p>
                      <a:r>
                        <a:rPr lang="en-DE" sz="1600" dirty="0"/>
                        <a:t>0.11</a:t>
                      </a:r>
                    </a:p>
                  </a:txBody>
                  <a:tcPr marL="138314" marR="138314" marT="69157" marB="69157" anchor="ctr"/>
                </a:tc>
                <a:tc>
                  <a:txBody>
                    <a:bodyPr/>
                    <a:lstStyle/>
                    <a:p>
                      <a:r>
                        <a:rPr lang="en-DE" sz="1600" dirty="0"/>
                        <a:t>0.77</a:t>
                      </a:r>
                    </a:p>
                  </a:txBody>
                  <a:tcPr marL="138314" marR="138314" marT="69157" marB="69157" anchor="ctr"/>
                </a:tc>
                <a:extLst>
                  <a:ext uri="{0D108BD9-81ED-4DB2-BD59-A6C34878D82A}">
                    <a16:rowId xmlns:a16="http://schemas.microsoft.com/office/drawing/2014/main" val="3838337558"/>
                  </a:ext>
                </a:extLst>
              </a:tr>
              <a:tr h="422771">
                <a:tc>
                  <a:txBody>
                    <a:bodyPr/>
                    <a:lstStyle/>
                    <a:p>
                      <a:r>
                        <a:rPr lang="en-GB" sz="1600"/>
                        <a:t>ROC AUC</a:t>
                      </a:r>
                    </a:p>
                  </a:txBody>
                  <a:tcPr marL="138314" marR="138314" marT="69157" marB="69157" anchor="ctr"/>
                </a:tc>
                <a:tc>
                  <a:txBody>
                    <a:bodyPr/>
                    <a:lstStyle/>
                    <a:p>
                      <a:r>
                        <a:rPr lang="en-DE" sz="1600" b="1" dirty="0"/>
                        <a:t>0.44</a:t>
                      </a:r>
                      <a:endParaRPr lang="en-DE" sz="1600" dirty="0"/>
                    </a:p>
                  </a:txBody>
                  <a:tcPr marL="138314" marR="138314" marT="69157" marB="69157" anchor="ctr"/>
                </a:tc>
                <a:tc>
                  <a:txBody>
                    <a:bodyPr/>
                    <a:lstStyle/>
                    <a:p>
                      <a:r>
                        <a:rPr lang="en-DE" sz="1600"/>
                        <a:t>0.62</a:t>
                      </a:r>
                    </a:p>
                  </a:txBody>
                  <a:tcPr marL="138314" marR="138314" marT="69157" marB="69157" anchor="ctr"/>
                </a:tc>
                <a:tc>
                  <a:txBody>
                    <a:bodyPr/>
                    <a:lstStyle/>
                    <a:p>
                      <a:r>
                        <a:rPr lang="en-DE" sz="1600" dirty="0"/>
                        <a:t>0.52</a:t>
                      </a:r>
                    </a:p>
                  </a:txBody>
                  <a:tcPr marL="138314" marR="138314" marT="69157" marB="69157" anchor="ctr"/>
                </a:tc>
                <a:extLst>
                  <a:ext uri="{0D108BD9-81ED-4DB2-BD59-A6C34878D82A}">
                    <a16:rowId xmlns:a16="http://schemas.microsoft.com/office/drawing/2014/main" val="2275834546"/>
                  </a:ext>
                </a:extLst>
              </a:tr>
            </a:tbl>
          </a:graphicData>
        </a:graphic>
      </p:graphicFrame>
    </p:spTree>
    <p:extLst>
      <p:ext uri="{BB962C8B-B14F-4D97-AF65-F5344CB8AC3E}">
        <p14:creationId xmlns:p14="http://schemas.microsoft.com/office/powerpoint/2010/main" val="484853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5733ED-835D-F59D-11B0-868434BE0C6A}"/>
              </a:ext>
            </a:extLst>
          </p:cNvPr>
          <p:cNvSpPr>
            <a:spLocks noGrp="1"/>
          </p:cNvSpPr>
          <p:nvPr>
            <p:ph type="title"/>
          </p:nvPr>
        </p:nvSpPr>
        <p:spPr>
          <a:xfrm>
            <a:off x="925775" y="342964"/>
            <a:ext cx="11032622" cy="1527048"/>
          </a:xfrm>
        </p:spPr>
        <p:txBody>
          <a:bodyPr anchor="b">
            <a:normAutofit/>
          </a:bodyPr>
          <a:lstStyle/>
          <a:p>
            <a:r>
              <a:rPr lang="en-DE" dirty="0"/>
              <a:t>Decision Criteria &amp; Final Decision for chosing Logistic Regression</a:t>
            </a:r>
          </a:p>
        </p:txBody>
      </p:sp>
      <p:graphicFrame>
        <p:nvGraphicFramePr>
          <p:cNvPr id="7" name="Content Placeholder 3">
            <a:extLst>
              <a:ext uri="{FF2B5EF4-FFF2-40B4-BE49-F238E27FC236}">
                <a16:creationId xmlns:a16="http://schemas.microsoft.com/office/drawing/2014/main" id="{BD12E783-CC7F-0B28-0519-38198C2A1F3F}"/>
              </a:ext>
            </a:extLst>
          </p:cNvPr>
          <p:cNvGraphicFramePr>
            <a:graphicFrameLocks/>
          </p:cNvGraphicFramePr>
          <p:nvPr>
            <p:extLst>
              <p:ext uri="{D42A27DB-BD31-4B8C-83A1-F6EECF244321}">
                <p14:modId xmlns:p14="http://schemas.microsoft.com/office/powerpoint/2010/main" val="3191867322"/>
              </p:ext>
            </p:extLst>
          </p:nvPr>
        </p:nvGraphicFramePr>
        <p:xfrm>
          <a:off x="7091394" y="2703784"/>
          <a:ext cx="4681507" cy="3811252"/>
        </p:xfrm>
        <a:graphic>
          <a:graphicData uri="http://schemas.openxmlformats.org/drawingml/2006/table">
            <a:tbl>
              <a:tblPr>
                <a:noFill/>
              </a:tblPr>
              <a:tblGrid>
                <a:gridCol w="1280033">
                  <a:extLst>
                    <a:ext uri="{9D8B030D-6E8A-4147-A177-3AD203B41FA5}">
                      <a16:colId xmlns:a16="http://schemas.microsoft.com/office/drawing/2014/main" val="3986524194"/>
                    </a:ext>
                  </a:extLst>
                </a:gridCol>
                <a:gridCol w="1758883">
                  <a:extLst>
                    <a:ext uri="{9D8B030D-6E8A-4147-A177-3AD203B41FA5}">
                      <a16:colId xmlns:a16="http://schemas.microsoft.com/office/drawing/2014/main" val="4279937825"/>
                    </a:ext>
                  </a:extLst>
                </a:gridCol>
                <a:gridCol w="1642591">
                  <a:extLst>
                    <a:ext uri="{9D8B030D-6E8A-4147-A177-3AD203B41FA5}">
                      <a16:colId xmlns:a16="http://schemas.microsoft.com/office/drawing/2014/main" val="2020141505"/>
                    </a:ext>
                  </a:extLst>
                </a:gridCol>
              </a:tblGrid>
              <a:tr h="0">
                <a:tc>
                  <a:txBody>
                    <a:bodyPr/>
                    <a:lstStyle/>
                    <a:p>
                      <a:r>
                        <a:rPr lang="en-GB" sz="1400">
                          <a:solidFill>
                            <a:schemeClr val="tx1">
                              <a:lumMod val="85000"/>
                              <a:lumOff val="15000"/>
                            </a:schemeClr>
                          </a:solidFill>
                        </a:rPr>
                        <a:t>Metric</a:t>
                      </a:r>
                    </a:p>
                  </a:txBody>
                  <a:tcPr marL="197012" marR="118207" marT="118207" marB="118207" anchor="ctr">
                    <a:lnL w="12700" cmpd="sng">
                      <a:noFill/>
                      <a:prstDash val="solid"/>
                    </a:lnL>
                    <a:lnR w="38100" cap="flat" cmpd="sng" algn="ctr">
                      <a:solidFill>
                        <a:srgbClr val="FFFFFF"/>
                      </a:solidFill>
                      <a:prstDash val="solid"/>
                    </a:lnR>
                    <a:lnT w="12700" cmpd="sng">
                      <a:noFill/>
                      <a:prstDash val="solid"/>
                    </a:lnT>
                    <a:lnB w="38100" cap="flat" cmpd="sng" algn="ctr">
                      <a:solidFill>
                        <a:srgbClr val="FFFFFF"/>
                      </a:solidFill>
                      <a:prstDash val="solid"/>
                    </a:lnB>
                    <a:solidFill>
                      <a:srgbClr val="878E8B">
                        <a:alpha val="30196"/>
                      </a:srgbClr>
                    </a:solidFill>
                  </a:tcPr>
                </a:tc>
                <a:tc>
                  <a:txBody>
                    <a:bodyPr/>
                    <a:lstStyle/>
                    <a:p>
                      <a:r>
                        <a:rPr lang="en-GB" sz="1400">
                          <a:solidFill>
                            <a:schemeClr val="tx1">
                              <a:lumMod val="85000"/>
                              <a:lumOff val="15000"/>
                            </a:schemeClr>
                          </a:solidFill>
                        </a:rPr>
                        <a:t>Decision Criteria</a:t>
                      </a:r>
                    </a:p>
                  </a:txBody>
                  <a:tcPr marL="197012" marR="118207" marT="118207" marB="118207" anchor="ctr">
                    <a:lnL w="38100" cap="flat" cmpd="sng" algn="ctr">
                      <a:solidFill>
                        <a:srgbClr val="FFFFFF"/>
                      </a:solidFill>
                      <a:prstDash val="solid"/>
                    </a:lnL>
                    <a:lnR w="38100" cap="flat" cmpd="sng" algn="ctr">
                      <a:solidFill>
                        <a:srgbClr val="FFFFFF"/>
                      </a:solidFill>
                      <a:prstDash val="solid"/>
                    </a:lnR>
                    <a:lnT w="12700" cmpd="sng">
                      <a:noFill/>
                      <a:prstDash val="solid"/>
                    </a:lnT>
                    <a:lnB w="38100" cap="flat" cmpd="sng" algn="ctr">
                      <a:solidFill>
                        <a:srgbClr val="FFFFFF"/>
                      </a:solidFill>
                      <a:prstDash val="solid"/>
                    </a:lnB>
                    <a:solidFill>
                      <a:srgbClr val="878E8B">
                        <a:alpha val="30196"/>
                      </a:srgbClr>
                    </a:solidFill>
                  </a:tcPr>
                </a:tc>
                <a:tc>
                  <a:txBody>
                    <a:bodyPr/>
                    <a:lstStyle/>
                    <a:p>
                      <a:r>
                        <a:rPr lang="en-GB" sz="1400">
                          <a:solidFill>
                            <a:schemeClr val="tx1">
                              <a:lumMod val="85000"/>
                              <a:lumOff val="15000"/>
                            </a:schemeClr>
                          </a:solidFill>
                        </a:rPr>
                        <a:t>Logistic Regression</a:t>
                      </a:r>
                    </a:p>
                  </a:txBody>
                  <a:tcPr marL="197012" marR="118207" marT="118207" marB="118207" anchor="ctr">
                    <a:lnL w="38100" cap="flat" cmpd="sng" algn="ctr">
                      <a:solidFill>
                        <a:srgbClr val="FFFFFF"/>
                      </a:solidFill>
                      <a:prstDash val="solid"/>
                    </a:lnL>
                    <a:lnR w="12700" cmpd="sng">
                      <a:noFill/>
                      <a:prstDash val="solid"/>
                    </a:lnR>
                    <a:lnT w="12700" cmpd="sng">
                      <a:no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968397523"/>
                  </a:ext>
                </a:extLst>
              </a:tr>
              <a:tr h="478084">
                <a:tc>
                  <a:txBody>
                    <a:bodyPr/>
                    <a:lstStyle/>
                    <a:p>
                      <a:r>
                        <a:rPr lang="en-GB" sz="1400" b="1">
                          <a:solidFill>
                            <a:schemeClr val="tx1">
                              <a:lumMod val="85000"/>
                              <a:lumOff val="15000"/>
                            </a:schemeClr>
                          </a:solidFill>
                        </a:rPr>
                        <a:t>Accuracy</a:t>
                      </a:r>
                      <a:endParaRPr lang="en-GB" sz="1400">
                        <a:solidFill>
                          <a:schemeClr val="tx1">
                            <a:lumMod val="85000"/>
                            <a:lumOff val="15000"/>
                          </a:schemeClr>
                        </a:solidFill>
                      </a:endParaRPr>
                    </a:p>
                  </a:txBody>
                  <a:tcPr marL="197012" marR="118207" marT="118207" marB="118207" anchor="ctr">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GB" sz="1400">
                          <a:solidFill>
                            <a:schemeClr val="tx1">
                              <a:lumMod val="85000"/>
                              <a:lumOff val="15000"/>
                            </a:schemeClr>
                          </a:solidFill>
                        </a:rPr>
                        <a:t>Highest among all</a:t>
                      </a:r>
                    </a:p>
                  </a:txBody>
                  <a:tcPr marL="197012" marR="118207" marT="118207" marB="118207"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DE" sz="1400">
                          <a:solidFill>
                            <a:schemeClr val="tx1">
                              <a:lumMod val="85000"/>
                              <a:lumOff val="15000"/>
                            </a:schemeClr>
                          </a:solidFill>
                        </a:rPr>
                        <a:t>✅ 0.74</a:t>
                      </a:r>
                    </a:p>
                  </a:txBody>
                  <a:tcPr marL="197012" marR="118207" marT="118207" marB="118207" anchor="ctr">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3171810888"/>
                  </a:ext>
                </a:extLst>
              </a:tr>
              <a:tr h="898377">
                <a:tc>
                  <a:txBody>
                    <a:bodyPr/>
                    <a:lstStyle/>
                    <a:p>
                      <a:r>
                        <a:rPr lang="en-GB" sz="1400" b="1" dirty="0">
                          <a:solidFill>
                            <a:schemeClr val="tx1">
                              <a:lumMod val="85000"/>
                              <a:lumOff val="15000"/>
                            </a:schemeClr>
                          </a:solidFill>
                        </a:rPr>
                        <a:t>Recall (Attrition)</a:t>
                      </a:r>
                      <a:endParaRPr lang="en-GB" sz="1400" dirty="0">
                        <a:solidFill>
                          <a:schemeClr val="tx1">
                            <a:lumMod val="85000"/>
                            <a:lumOff val="15000"/>
                          </a:schemeClr>
                        </a:solidFill>
                      </a:endParaRPr>
                    </a:p>
                  </a:txBody>
                  <a:tcPr marL="197012" marR="118207" marT="118207" marB="118207" anchor="ctr">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GB" sz="1400" dirty="0">
                          <a:solidFill>
                            <a:schemeClr val="tx1">
                              <a:lumMod val="85000"/>
                              <a:lumOff val="15000"/>
                            </a:schemeClr>
                          </a:solidFill>
                        </a:rPr>
                        <a:t>Captures most of the people who leave</a:t>
                      </a:r>
                    </a:p>
                  </a:txBody>
                  <a:tcPr marL="197012" marR="118207" marT="118207" marB="118207"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DE" sz="1400">
                          <a:solidFill>
                            <a:schemeClr val="tx1">
                              <a:lumMod val="85000"/>
                              <a:lumOff val="15000"/>
                            </a:schemeClr>
                          </a:solidFill>
                        </a:rPr>
                        <a:t>✅ 0.69</a:t>
                      </a:r>
                    </a:p>
                  </a:txBody>
                  <a:tcPr marL="197012" marR="118207" marT="118207" marB="118207" anchor="ctr">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412088023"/>
                  </a:ext>
                </a:extLst>
              </a:tr>
              <a:tr h="688230">
                <a:tc>
                  <a:txBody>
                    <a:bodyPr/>
                    <a:lstStyle/>
                    <a:p>
                      <a:r>
                        <a:rPr lang="en-GB" sz="1400" b="1">
                          <a:solidFill>
                            <a:schemeClr val="tx1">
                              <a:lumMod val="85000"/>
                              <a:lumOff val="15000"/>
                            </a:schemeClr>
                          </a:solidFill>
                        </a:rPr>
                        <a:t>Recall (No Attrition)</a:t>
                      </a:r>
                      <a:endParaRPr lang="en-GB" sz="1400">
                        <a:solidFill>
                          <a:schemeClr val="tx1">
                            <a:lumMod val="85000"/>
                            <a:lumOff val="15000"/>
                          </a:schemeClr>
                        </a:solidFill>
                      </a:endParaRPr>
                    </a:p>
                  </a:txBody>
                  <a:tcPr marL="197012" marR="118207" marT="118207" marB="118207" anchor="ctr">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GB" sz="1400">
                          <a:solidFill>
                            <a:schemeClr val="tx1">
                              <a:lumMod val="85000"/>
                              <a:lumOff val="15000"/>
                            </a:schemeClr>
                          </a:solidFill>
                        </a:rPr>
                        <a:t>Captures stayers correctly</a:t>
                      </a:r>
                    </a:p>
                  </a:txBody>
                  <a:tcPr marL="197012" marR="118207" marT="118207" marB="118207"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DE" sz="1400">
                          <a:solidFill>
                            <a:schemeClr val="tx1">
                              <a:lumMod val="85000"/>
                              <a:lumOff val="15000"/>
                            </a:schemeClr>
                          </a:solidFill>
                        </a:rPr>
                        <a:t>✅ 0.74</a:t>
                      </a:r>
                    </a:p>
                  </a:txBody>
                  <a:tcPr marL="197012" marR="118207" marT="118207" marB="118207" anchor="ctr">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679177167"/>
                  </a:ext>
                </a:extLst>
              </a:tr>
              <a:tr h="898377">
                <a:tc>
                  <a:txBody>
                    <a:bodyPr/>
                    <a:lstStyle/>
                    <a:p>
                      <a:r>
                        <a:rPr lang="en-GB" sz="1400" b="1" dirty="0">
                          <a:solidFill>
                            <a:schemeClr val="tx1">
                              <a:lumMod val="85000"/>
                              <a:lumOff val="15000"/>
                            </a:schemeClr>
                          </a:solidFill>
                        </a:rPr>
                        <a:t>ROC AUC</a:t>
                      </a:r>
                      <a:endParaRPr lang="en-GB" sz="1400" dirty="0">
                        <a:solidFill>
                          <a:schemeClr val="tx1">
                            <a:lumMod val="85000"/>
                            <a:lumOff val="15000"/>
                          </a:schemeClr>
                        </a:solidFill>
                      </a:endParaRPr>
                    </a:p>
                  </a:txBody>
                  <a:tcPr marL="197012" marR="118207" marT="118207" marB="118207" anchor="ctr">
                    <a:lnL w="12700" cmpd="sng">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GB" sz="1400">
                          <a:solidFill>
                            <a:schemeClr val="tx1">
                              <a:lumMod val="85000"/>
                              <a:lumOff val="15000"/>
                            </a:schemeClr>
                          </a:solidFill>
                        </a:rPr>
                        <a:t>Balanced ability to distinguish both classes</a:t>
                      </a:r>
                    </a:p>
                  </a:txBody>
                  <a:tcPr marL="197012" marR="118207" marT="118207" marB="118207"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DE" sz="1400" dirty="0">
                          <a:solidFill>
                            <a:schemeClr val="tx1">
                              <a:lumMod val="85000"/>
                              <a:lumOff val="15000"/>
                            </a:schemeClr>
                          </a:solidFill>
                        </a:rPr>
                        <a:t>✅ 0.72 (</a:t>
                      </a:r>
                      <a:r>
                        <a:rPr lang="en-GB" sz="1400" dirty="0">
                          <a:solidFill>
                            <a:schemeClr val="tx1">
                              <a:lumMod val="85000"/>
                              <a:lumOff val="15000"/>
                            </a:schemeClr>
                          </a:solidFill>
                        </a:rPr>
                        <a:t>estimated from earlier input)</a:t>
                      </a:r>
                    </a:p>
                  </a:txBody>
                  <a:tcPr marL="197012" marR="118207" marT="118207" marB="118207" anchor="ctr">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1321078779"/>
                  </a:ext>
                </a:extLst>
              </a:tr>
            </a:tbl>
          </a:graphicData>
        </a:graphic>
      </p:graphicFrame>
      <p:sp>
        <p:nvSpPr>
          <p:cNvPr id="4" name="Content Placeholder 3">
            <a:extLst>
              <a:ext uri="{FF2B5EF4-FFF2-40B4-BE49-F238E27FC236}">
                <a16:creationId xmlns:a16="http://schemas.microsoft.com/office/drawing/2014/main" id="{586CCD80-26B7-F017-6B35-B718F042F4B7}"/>
              </a:ext>
            </a:extLst>
          </p:cNvPr>
          <p:cNvSpPr>
            <a:spLocks noGrp="1"/>
          </p:cNvSpPr>
          <p:nvPr>
            <p:ph idx="1"/>
          </p:nvPr>
        </p:nvSpPr>
        <p:spPr/>
        <p:txBody>
          <a:bodyPr/>
          <a:lstStyle/>
          <a:p>
            <a:pPr lvl="1">
              <a:spcAft>
                <a:spcPts val="600"/>
              </a:spcAft>
            </a:pPr>
            <a:endParaRPr lang="en-US" dirty="0"/>
          </a:p>
          <a:p>
            <a:pPr lvl="1">
              <a:spcAft>
                <a:spcPts val="600"/>
              </a:spcAft>
            </a:pPr>
            <a:r>
              <a:rPr lang="en-US" dirty="0"/>
              <a:t>Delivers </a:t>
            </a:r>
            <a:r>
              <a:rPr lang="en-US" b="1" dirty="0"/>
              <a:t>balanced performance</a:t>
            </a:r>
            <a:r>
              <a:rPr lang="en-US" dirty="0"/>
              <a:t> across both classes</a:t>
            </a:r>
          </a:p>
          <a:p>
            <a:pPr lvl="1">
              <a:spcAft>
                <a:spcPts val="600"/>
              </a:spcAft>
            </a:pPr>
            <a:r>
              <a:rPr lang="en-US" dirty="0"/>
              <a:t>Achieves </a:t>
            </a:r>
            <a:r>
              <a:rPr lang="en-US" b="1" dirty="0"/>
              <a:t>high accuracy (0.74)</a:t>
            </a:r>
            <a:endParaRPr lang="en-US" dirty="0"/>
          </a:p>
          <a:p>
            <a:pPr lvl="1">
              <a:spcAft>
                <a:spcPts val="600"/>
              </a:spcAft>
            </a:pPr>
            <a:r>
              <a:rPr lang="en-US" dirty="0"/>
              <a:t>Identifies </a:t>
            </a:r>
            <a:r>
              <a:rPr lang="en-US" b="1" dirty="0"/>
              <a:t>both leavers and stayers</a:t>
            </a:r>
            <a:r>
              <a:rPr lang="en-US" dirty="0"/>
              <a:t> effectively</a:t>
            </a:r>
          </a:p>
          <a:p>
            <a:pPr lvl="1">
              <a:spcAft>
                <a:spcPts val="600"/>
              </a:spcAft>
            </a:pPr>
            <a:r>
              <a:rPr lang="en-US" dirty="0"/>
              <a:t>Has better </a:t>
            </a:r>
            <a:r>
              <a:rPr lang="en-US" b="1" dirty="0"/>
              <a:t>business usability and explainability</a:t>
            </a:r>
            <a:endParaRPr lang="en-US" dirty="0"/>
          </a:p>
          <a:p>
            <a:endParaRPr lang="en-DE" dirty="0"/>
          </a:p>
        </p:txBody>
      </p:sp>
      <p:graphicFrame>
        <p:nvGraphicFramePr>
          <p:cNvPr id="5" name="Content Placeholder 3">
            <a:extLst>
              <a:ext uri="{FF2B5EF4-FFF2-40B4-BE49-F238E27FC236}">
                <a16:creationId xmlns:a16="http://schemas.microsoft.com/office/drawing/2014/main" id="{23697D70-B396-FFE4-2674-18D37389BE69}"/>
              </a:ext>
            </a:extLst>
          </p:cNvPr>
          <p:cNvGraphicFramePr>
            <a:graphicFrameLocks/>
          </p:cNvGraphicFramePr>
          <p:nvPr>
            <p:extLst>
              <p:ext uri="{D42A27DB-BD31-4B8C-83A1-F6EECF244321}">
                <p14:modId xmlns:p14="http://schemas.microsoft.com/office/powerpoint/2010/main" val="3926308095"/>
              </p:ext>
            </p:extLst>
          </p:nvPr>
        </p:nvGraphicFramePr>
        <p:xfrm>
          <a:off x="419099" y="4239469"/>
          <a:ext cx="6388102" cy="2301154"/>
        </p:xfrm>
        <a:graphic>
          <a:graphicData uri="http://schemas.openxmlformats.org/drawingml/2006/table">
            <a:tbl>
              <a:tblPr firstRow="1" bandRow="1">
                <a:solidFill>
                  <a:schemeClr val="bg1">
                    <a:lumMod val="95000"/>
                  </a:schemeClr>
                </a:solidFill>
              </a:tblPr>
              <a:tblGrid>
                <a:gridCol w="1422867">
                  <a:extLst>
                    <a:ext uri="{9D8B030D-6E8A-4147-A177-3AD203B41FA5}">
                      <a16:colId xmlns:a16="http://schemas.microsoft.com/office/drawing/2014/main" val="1803476822"/>
                    </a:ext>
                  </a:extLst>
                </a:gridCol>
                <a:gridCol w="1587803">
                  <a:extLst>
                    <a:ext uri="{9D8B030D-6E8A-4147-A177-3AD203B41FA5}">
                      <a16:colId xmlns:a16="http://schemas.microsoft.com/office/drawing/2014/main" val="3455629532"/>
                    </a:ext>
                  </a:extLst>
                </a:gridCol>
                <a:gridCol w="884615">
                  <a:extLst>
                    <a:ext uri="{9D8B030D-6E8A-4147-A177-3AD203B41FA5}">
                      <a16:colId xmlns:a16="http://schemas.microsoft.com/office/drawing/2014/main" val="4175181459"/>
                    </a:ext>
                  </a:extLst>
                </a:gridCol>
                <a:gridCol w="2492817">
                  <a:extLst>
                    <a:ext uri="{9D8B030D-6E8A-4147-A177-3AD203B41FA5}">
                      <a16:colId xmlns:a16="http://schemas.microsoft.com/office/drawing/2014/main" val="1303866476"/>
                    </a:ext>
                  </a:extLst>
                </a:gridCol>
              </a:tblGrid>
              <a:tr h="401620">
                <a:tc>
                  <a:txBody>
                    <a:bodyPr/>
                    <a:lstStyle/>
                    <a:p>
                      <a:r>
                        <a:rPr lang="en-GB" sz="1600" b="1" cap="none" spc="0" dirty="0">
                          <a:solidFill>
                            <a:schemeClr val="tx1"/>
                          </a:solidFill>
                        </a:rPr>
                        <a:t>Class</a:t>
                      </a:r>
                    </a:p>
                  </a:txBody>
                  <a:tcPr marL="101341" marR="101341" marT="91608" marB="50670" anchor="ctr">
                    <a:lnL w="12700" cmpd="sng">
                      <a:noFill/>
                    </a:lnL>
                    <a:lnR w="12700" cmpd="sng">
                      <a:noFill/>
                    </a:lnR>
                    <a:lnT w="19050" cap="flat" cmpd="sng" algn="ctr">
                      <a:noFill/>
                      <a:prstDash val="solid"/>
                    </a:lnT>
                    <a:lnB w="38100" cmpd="sng">
                      <a:noFill/>
                    </a:lnB>
                    <a:solidFill>
                      <a:schemeClr val="accent3">
                        <a:lumMod val="20000"/>
                        <a:lumOff val="80000"/>
                      </a:schemeClr>
                    </a:solidFill>
                  </a:tcPr>
                </a:tc>
                <a:tc>
                  <a:txBody>
                    <a:bodyPr/>
                    <a:lstStyle/>
                    <a:p>
                      <a:r>
                        <a:rPr lang="en-GB" sz="1600" b="1" cap="none" spc="0" dirty="0">
                          <a:solidFill>
                            <a:schemeClr val="tx1"/>
                          </a:solidFill>
                        </a:rPr>
                        <a:t>Precision</a:t>
                      </a:r>
                    </a:p>
                  </a:txBody>
                  <a:tcPr marL="101341" marR="101341" marT="91608" marB="50670" anchor="ctr">
                    <a:lnL w="12700" cmpd="sng">
                      <a:noFill/>
                    </a:lnL>
                    <a:lnR w="12700" cmpd="sng">
                      <a:noFill/>
                    </a:lnR>
                    <a:lnT w="19050" cap="flat" cmpd="sng" algn="ctr">
                      <a:noFill/>
                      <a:prstDash val="solid"/>
                    </a:lnT>
                    <a:lnB w="38100" cmpd="sng">
                      <a:noFill/>
                    </a:lnB>
                    <a:solidFill>
                      <a:schemeClr val="accent3">
                        <a:lumMod val="20000"/>
                        <a:lumOff val="80000"/>
                      </a:schemeClr>
                    </a:solidFill>
                  </a:tcPr>
                </a:tc>
                <a:tc>
                  <a:txBody>
                    <a:bodyPr/>
                    <a:lstStyle/>
                    <a:p>
                      <a:r>
                        <a:rPr lang="en-GB" sz="1600" b="1" cap="none" spc="0" dirty="0">
                          <a:solidFill>
                            <a:schemeClr val="tx1"/>
                          </a:solidFill>
                        </a:rPr>
                        <a:t>Recall</a:t>
                      </a:r>
                    </a:p>
                  </a:txBody>
                  <a:tcPr marL="101341" marR="101341" marT="91608" marB="50670" anchor="ctr">
                    <a:lnL w="12700" cmpd="sng">
                      <a:noFill/>
                    </a:lnL>
                    <a:lnR w="12700" cmpd="sng">
                      <a:noFill/>
                    </a:lnR>
                    <a:lnT w="19050" cap="flat" cmpd="sng" algn="ctr">
                      <a:noFill/>
                      <a:prstDash val="solid"/>
                    </a:lnT>
                    <a:lnB w="38100" cmpd="sng">
                      <a:noFill/>
                    </a:lnB>
                    <a:solidFill>
                      <a:schemeClr val="accent3">
                        <a:lumMod val="20000"/>
                        <a:lumOff val="80000"/>
                      </a:schemeClr>
                    </a:solidFill>
                  </a:tcPr>
                </a:tc>
                <a:tc>
                  <a:txBody>
                    <a:bodyPr/>
                    <a:lstStyle/>
                    <a:p>
                      <a:r>
                        <a:rPr lang="en-GB" sz="1600" b="1" cap="none" spc="0" dirty="0">
                          <a:solidFill>
                            <a:schemeClr val="tx1"/>
                          </a:solidFill>
                        </a:rPr>
                        <a:t>What it means</a:t>
                      </a:r>
                    </a:p>
                  </a:txBody>
                  <a:tcPr marL="101341" marR="101341" marT="91608" marB="50670" anchor="ctr">
                    <a:lnL w="12700" cmpd="sng">
                      <a:noFill/>
                    </a:lnL>
                    <a:lnR w="12700" cmpd="sng">
                      <a:noFill/>
                    </a:lnR>
                    <a:lnT w="19050" cap="flat" cmpd="sng" algn="ctr">
                      <a:noFill/>
                      <a:prstDash val="solid"/>
                    </a:lnT>
                    <a:lnB w="38100" cmpd="sng">
                      <a:noFill/>
                    </a:lnB>
                    <a:solidFill>
                      <a:schemeClr val="accent3">
                        <a:lumMod val="20000"/>
                        <a:lumOff val="80000"/>
                      </a:schemeClr>
                    </a:solidFill>
                  </a:tcPr>
                </a:tc>
                <a:extLst>
                  <a:ext uri="{0D108BD9-81ED-4DB2-BD59-A6C34878D82A}">
                    <a16:rowId xmlns:a16="http://schemas.microsoft.com/office/drawing/2014/main" val="4120939616"/>
                  </a:ext>
                </a:extLst>
              </a:tr>
              <a:tr h="848211">
                <a:tc>
                  <a:txBody>
                    <a:bodyPr/>
                    <a:lstStyle/>
                    <a:p>
                      <a:r>
                        <a:rPr lang="en-GB" sz="1200" b="1" cap="none" spc="0" dirty="0">
                          <a:solidFill>
                            <a:schemeClr val="tx1"/>
                          </a:solidFill>
                        </a:rPr>
                        <a:t>Stayed (0)</a:t>
                      </a:r>
                      <a:endParaRPr lang="en-GB" sz="1200" cap="none" spc="0" dirty="0">
                        <a:solidFill>
                          <a:schemeClr val="tx1"/>
                        </a:solidFill>
                      </a:endParaRPr>
                    </a:p>
                  </a:txBody>
                  <a:tcPr marL="101341" marR="101341" marT="91608" marB="50670" anchor="ctr">
                    <a:lnL w="12700" cmpd="sng">
                      <a:noFill/>
                      <a:prstDash val="solid"/>
                    </a:lnL>
                    <a:lnR w="12700" cmpd="sng">
                      <a:noFill/>
                      <a:prstDash val="solid"/>
                    </a:lnR>
                    <a:lnT w="38100" cmpd="sng">
                      <a:noFill/>
                    </a:lnT>
                    <a:lnB w="9525" cap="flat" cmpd="sng" algn="ctr">
                      <a:solidFill>
                        <a:schemeClr val="tx1">
                          <a:lumMod val="50000"/>
                          <a:lumOff val="50000"/>
                        </a:schemeClr>
                      </a:solidFill>
                      <a:prstDash val="solid"/>
                    </a:lnB>
                    <a:solidFill>
                      <a:schemeClr val="bg1">
                        <a:lumMod val="95000"/>
                      </a:schemeClr>
                    </a:solidFill>
                  </a:tcPr>
                </a:tc>
                <a:tc>
                  <a:txBody>
                    <a:bodyPr/>
                    <a:lstStyle/>
                    <a:p>
                      <a:r>
                        <a:rPr lang="en-DE" sz="1200" b="1" cap="none" spc="0">
                          <a:solidFill>
                            <a:schemeClr val="tx1"/>
                          </a:solidFill>
                        </a:rPr>
                        <a:t>0.93</a:t>
                      </a:r>
                      <a:endParaRPr lang="en-DE" sz="1200" cap="none" spc="0">
                        <a:solidFill>
                          <a:schemeClr val="tx1"/>
                        </a:solidFill>
                      </a:endParaRPr>
                    </a:p>
                  </a:txBody>
                  <a:tcPr marL="101341" marR="101341" marT="91608" marB="50670" anchor="ctr">
                    <a:lnL w="12700" cmpd="sng">
                      <a:noFill/>
                      <a:prstDash val="solid"/>
                    </a:lnL>
                    <a:lnR w="12700" cmpd="sng">
                      <a:noFill/>
                      <a:prstDash val="solid"/>
                    </a:lnR>
                    <a:lnT w="38100" cmpd="sng">
                      <a:noFill/>
                    </a:lnT>
                    <a:lnB w="9525" cap="flat" cmpd="sng" algn="ctr">
                      <a:solidFill>
                        <a:schemeClr val="tx1">
                          <a:lumMod val="50000"/>
                          <a:lumOff val="50000"/>
                        </a:schemeClr>
                      </a:solidFill>
                      <a:prstDash val="solid"/>
                    </a:lnB>
                    <a:solidFill>
                      <a:schemeClr val="bg1">
                        <a:lumMod val="95000"/>
                      </a:schemeClr>
                    </a:solidFill>
                  </a:tcPr>
                </a:tc>
                <a:tc>
                  <a:txBody>
                    <a:bodyPr/>
                    <a:lstStyle/>
                    <a:p>
                      <a:r>
                        <a:rPr lang="en-DE" sz="1200" b="1" cap="none" spc="0">
                          <a:solidFill>
                            <a:schemeClr val="tx1"/>
                          </a:solidFill>
                        </a:rPr>
                        <a:t>0.74</a:t>
                      </a:r>
                      <a:endParaRPr lang="en-DE" sz="1200" cap="none" spc="0">
                        <a:solidFill>
                          <a:schemeClr val="tx1"/>
                        </a:solidFill>
                      </a:endParaRPr>
                    </a:p>
                  </a:txBody>
                  <a:tcPr marL="101341" marR="101341" marT="91608" marB="50670" anchor="ctr">
                    <a:lnL w="12700" cmpd="sng">
                      <a:noFill/>
                      <a:prstDash val="solid"/>
                    </a:lnL>
                    <a:lnR w="12700" cmpd="sng">
                      <a:noFill/>
                      <a:prstDash val="solid"/>
                    </a:lnR>
                    <a:lnT w="38100" cmpd="sng">
                      <a:noFill/>
                    </a:lnT>
                    <a:lnB w="9525" cap="flat" cmpd="sng" algn="ctr">
                      <a:solidFill>
                        <a:schemeClr val="tx1">
                          <a:lumMod val="50000"/>
                          <a:lumOff val="50000"/>
                        </a:schemeClr>
                      </a:solidFill>
                      <a:prstDash val="solid"/>
                    </a:lnB>
                    <a:solidFill>
                      <a:schemeClr val="bg1">
                        <a:lumMod val="95000"/>
                      </a:schemeClr>
                    </a:solidFill>
                  </a:tcPr>
                </a:tc>
                <a:tc>
                  <a:txBody>
                    <a:bodyPr/>
                    <a:lstStyle/>
                    <a:p>
                      <a:r>
                        <a:rPr lang="en-GB" sz="1200" cap="none" spc="0" dirty="0">
                          <a:solidFill>
                            <a:schemeClr val="tx1"/>
                          </a:solidFill>
                        </a:rPr>
                        <a:t>Of all predicted as "staying", 93% actually stayed. Model catches 74% of all actual stayers. </a:t>
                      </a:r>
                      <a:r>
                        <a:rPr lang="en-DE" sz="1200" cap="none" spc="0" dirty="0">
                          <a:solidFill>
                            <a:schemeClr val="tx1"/>
                          </a:solidFill>
                        </a:rPr>
                        <a:t>✅</a:t>
                      </a:r>
                    </a:p>
                  </a:txBody>
                  <a:tcPr marL="101341" marR="101341" marT="91608" marB="50670" anchor="ctr">
                    <a:lnL w="12700" cmpd="sng">
                      <a:noFill/>
                      <a:prstDash val="solid"/>
                    </a:lnL>
                    <a:lnR w="12700" cmpd="sng">
                      <a:noFill/>
                      <a:prstDash val="solid"/>
                    </a:lnR>
                    <a:lnT w="38100" cmpd="sng">
                      <a:noFill/>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1813653161"/>
                  </a:ext>
                </a:extLst>
              </a:tr>
              <a:tr h="1025736">
                <a:tc>
                  <a:txBody>
                    <a:bodyPr/>
                    <a:lstStyle/>
                    <a:p>
                      <a:r>
                        <a:rPr lang="en-GB" sz="1200" b="1" cap="none" spc="0">
                          <a:solidFill>
                            <a:schemeClr val="tx1"/>
                          </a:solidFill>
                        </a:rPr>
                        <a:t>Left (1)</a:t>
                      </a:r>
                      <a:endParaRPr lang="en-GB" sz="1200" cap="none" spc="0">
                        <a:solidFill>
                          <a:schemeClr val="tx1"/>
                        </a:solidFill>
                      </a:endParaRPr>
                    </a:p>
                  </a:txBody>
                  <a:tcPr marL="101341" marR="101341" marT="91608" marB="50670" anchor="ctr">
                    <a:lnL w="12700" cmpd="sng">
                      <a:noFill/>
                      <a:prstDash val="solid"/>
                    </a:lnL>
                    <a:lnR w="12700" cmpd="sng">
                      <a:noFill/>
                      <a:prstDash val="solid"/>
                    </a:lnR>
                    <a:lnT w="9525" cap="flat" cmpd="sng" algn="ctr">
                      <a:solidFill>
                        <a:schemeClr val="tx1">
                          <a:lumMod val="50000"/>
                          <a:lumOff val="50000"/>
                        </a:schemeClr>
                      </a:solidFill>
                      <a:prstDash val="solid"/>
                    </a:lnT>
                    <a:lnB w="12700" cmpd="sng">
                      <a:noFill/>
                      <a:prstDash val="solid"/>
                    </a:lnB>
                    <a:solidFill>
                      <a:schemeClr val="bg1">
                        <a:lumMod val="95000"/>
                      </a:schemeClr>
                    </a:solidFill>
                  </a:tcPr>
                </a:tc>
                <a:tc>
                  <a:txBody>
                    <a:bodyPr/>
                    <a:lstStyle/>
                    <a:p>
                      <a:r>
                        <a:rPr lang="en-DE" sz="1200" b="1" cap="none" spc="0" dirty="0">
                          <a:solidFill>
                            <a:schemeClr val="tx1"/>
                          </a:solidFill>
                        </a:rPr>
                        <a:t>0.34</a:t>
                      </a:r>
                      <a:endParaRPr lang="en-DE" sz="1200" cap="none" spc="0" dirty="0">
                        <a:solidFill>
                          <a:schemeClr val="tx1"/>
                        </a:solidFill>
                      </a:endParaRPr>
                    </a:p>
                  </a:txBody>
                  <a:tcPr marL="101341" marR="101341" marT="91608" marB="50670" anchor="ctr">
                    <a:lnL w="12700" cmpd="sng">
                      <a:noFill/>
                      <a:prstDash val="solid"/>
                    </a:lnL>
                    <a:lnR w="12700" cmpd="sng">
                      <a:noFill/>
                      <a:prstDash val="solid"/>
                    </a:lnR>
                    <a:lnT w="9525" cap="flat" cmpd="sng" algn="ctr">
                      <a:solidFill>
                        <a:schemeClr val="tx1">
                          <a:lumMod val="50000"/>
                          <a:lumOff val="50000"/>
                        </a:schemeClr>
                      </a:solidFill>
                      <a:prstDash val="solid"/>
                    </a:lnT>
                    <a:lnB w="12700" cmpd="sng">
                      <a:noFill/>
                      <a:prstDash val="solid"/>
                    </a:lnB>
                    <a:solidFill>
                      <a:schemeClr val="bg1">
                        <a:lumMod val="95000"/>
                      </a:schemeClr>
                    </a:solidFill>
                  </a:tcPr>
                </a:tc>
                <a:tc>
                  <a:txBody>
                    <a:bodyPr/>
                    <a:lstStyle/>
                    <a:p>
                      <a:r>
                        <a:rPr lang="en-DE" sz="1200" b="1" cap="none" spc="0">
                          <a:solidFill>
                            <a:schemeClr val="tx1"/>
                          </a:solidFill>
                        </a:rPr>
                        <a:t>0.69</a:t>
                      </a:r>
                      <a:endParaRPr lang="en-DE" sz="1200" cap="none" spc="0">
                        <a:solidFill>
                          <a:schemeClr val="tx1"/>
                        </a:solidFill>
                      </a:endParaRPr>
                    </a:p>
                  </a:txBody>
                  <a:tcPr marL="101341" marR="101341" marT="91608" marB="50670" anchor="ctr">
                    <a:lnL w="12700" cmpd="sng">
                      <a:noFill/>
                      <a:prstDash val="solid"/>
                    </a:lnL>
                    <a:lnR w="12700" cmpd="sng">
                      <a:noFill/>
                      <a:prstDash val="solid"/>
                    </a:lnR>
                    <a:lnT w="9525" cap="flat" cmpd="sng" algn="ctr">
                      <a:solidFill>
                        <a:schemeClr val="tx1">
                          <a:lumMod val="50000"/>
                          <a:lumOff val="50000"/>
                        </a:schemeClr>
                      </a:solidFill>
                      <a:prstDash val="solid"/>
                    </a:lnT>
                    <a:lnB w="12700" cmpd="sng">
                      <a:noFill/>
                      <a:prstDash val="solid"/>
                    </a:lnB>
                    <a:solidFill>
                      <a:schemeClr val="bg1">
                        <a:lumMod val="95000"/>
                      </a:schemeClr>
                    </a:solidFill>
                  </a:tcPr>
                </a:tc>
                <a:tc>
                  <a:txBody>
                    <a:bodyPr/>
                    <a:lstStyle/>
                    <a:p>
                      <a:r>
                        <a:rPr lang="en-GB" sz="1200" cap="none" spc="0" dirty="0">
                          <a:solidFill>
                            <a:schemeClr val="tx1"/>
                          </a:solidFill>
                        </a:rPr>
                        <a:t>Of all predicted as "leaving", only 34% actually left. But it catches 69% of those who really left — which is </a:t>
                      </a:r>
                      <a:r>
                        <a:rPr lang="en-GB" sz="1200" b="1" cap="none" spc="0" dirty="0">
                          <a:solidFill>
                            <a:schemeClr val="tx1"/>
                          </a:solidFill>
                        </a:rPr>
                        <a:t>important</a:t>
                      </a:r>
                      <a:endParaRPr lang="en-GB" sz="1200" cap="none" spc="0" dirty="0">
                        <a:solidFill>
                          <a:schemeClr val="tx1"/>
                        </a:solidFill>
                      </a:endParaRPr>
                    </a:p>
                  </a:txBody>
                  <a:tcPr marL="101341" marR="101341" marT="91608" marB="50670" anchor="ctr">
                    <a:lnL w="12700" cmpd="sng">
                      <a:noFill/>
                      <a:prstDash val="solid"/>
                    </a:lnL>
                    <a:lnR w="12700" cmpd="sng">
                      <a:noFill/>
                      <a:prstDash val="solid"/>
                    </a:lnR>
                    <a:lnT w="9525" cap="flat" cmpd="sng" algn="ctr">
                      <a:solidFill>
                        <a:schemeClr val="tx1">
                          <a:lumMod val="50000"/>
                          <a:lumOff val="50000"/>
                        </a:schemeClr>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860293762"/>
                  </a:ext>
                </a:extLst>
              </a:tr>
            </a:tbl>
          </a:graphicData>
        </a:graphic>
      </p:graphicFrame>
    </p:spTree>
    <p:extLst>
      <p:ext uri="{BB962C8B-B14F-4D97-AF65-F5344CB8AC3E}">
        <p14:creationId xmlns:p14="http://schemas.microsoft.com/office/powerpoint/2010/main" val="2491378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D51F1E-B0AD-7B71-BDDC-A4DBD203A442}"/>
              </a:ext>
            </a:extLst>
          </p:cNvPr>
          <p:cNvSpPr>
            <a:spLocks noGrp="1"/>
          </p:cNvSpPr>
          <p:nvPr>
            <p:ph idx="1"/>
          </p:nvPr>
        </p:nvSpPr>
        <p:spPr/>
        <p:txBody>
          <a:bodyPr/>
          <a:lstStyle/>
          <a:p>
            <a:r>
              <a:rPr lang="en-GB" b="1" dirty="0"/>
              <a:t>Overall Model Summary (Layman View):</a:t>
            </a:r>
          </a:p>
          <a:p>
            <a:pPr marL="0" indent="0">
              <a:buNone/>
            </a:pPr>
            <a:r>
              <a:rPr lang="en-DE" dirty="0"/>
              <a:t>✅ </a:t>
            </a:r>
            <a:r>
              <a:rPr lang="en-GB" b="1" dirty="0"/>
              <a:t>Accuracy = 74%</a:t>
            </a:r>
            <a:r>
              <a:rPr lang="en-GB" dirty="0"/>
              <a:t> → The model is correct almost 3 out of 4 times.</a:t>
            </a:r>
          </a:p>
          <a:p>
            <a:pPr marL="0" indent="0">
              <a:buNone/>
            </a:pPr>
            <a:r>
              <a:rPr lang="en-DE" dirty="0"/>
              <a:t>🧠 </a:t>
            </a:r>
            <a:r>
              <a:rPr lang="en-GB" b="1" dirty="0"/>
              <a:t>Recall for leavers = 69%</a:t>
            </a:r>
            <a:r>
              <a:rPr lang="en-GB" dirty="0"/>
              <a:t> → It catches most people who actually left.</a:t>
            </a:r>
          </a:p>
          <a:p>
            <a:pPr marL="0" indent="0">
              <a:buNone/>
            </a:pPr>
            <a:r>
              <a:rPr lang="en-GB" dirty="0"/>
              <a:t>⚠️ </a:t>
            </a:r>
            <a:r>
              <a:rPr lang="en-GB" b="1" dirty="0"/>
              <a:t>Precision for leavers = 34%</a:t>
            </a:r>
            <a:r>
              <a:rPr lang="en-GB" dirty="0"/>
              <a:t> → But it raises some false alarms (predicts someone will leave when they don’t).</a:t>
            </a:r>
          </a:p>
          <a:p>
            <a:pPr marL="0" indent="0">
              <a:buNone/>
            </a:pPr>
            <a:r>
              <a:rPr lang="en-DE" dirty="0"/>
              <a:t>🎯 </a:t>
            </a:r>
            <a:r>
              <a:rPr lang="en-GB" b="1" dirty="0"/>
              <a:t>F1 score (leavers) = 0.46</a:t>
            </a:r>
            <a:r>
              <a:rPr lang="en-GB" dirty="0"/>
              <a:t> → A decent balance of catching leavers and not over-predicting too much.</a:t>
            </a:r>
          </a:p>
          <a:p>
            <a:pPr marL="0" indent="0">
              <a:buNone/>
            </a:pPr>
            <a:r>
              <a:rPr lang="en-GB" dirty="0"/>
              <a:t>The model is doing a good job of </a:t>
            </a:r>
            <a:r>
              <a:rPr lang="en-GB" b="1" dirty="0"/>
              <a:t>catching people at risk of leaving</a:t>
            </a:r>
            <a:r>
              <a:rPr lang="en-GB" dirty="0"/>
              <a:t>, even if it's not perfect. It’s better to </a:t>
            </a:r>
            <a:r>
              <a:rPr lang="en-GB" b="1" dirty="0"/>
              <a:t>raise a flag and be wrong sometimes</a:t>
            </a:r>
            <a:r>
              <a:rPr lang="en-GB" dirty="0"/>
              <a:t> than to </a:t>
            </a:r>
            <a:r>
              <a:rPr lang="en-GB" b="1" dirty="0"/>
              <a:t>miss someone who is about to quit</a:t>
            </a:r>
            <a:r>
              <a:rPr lang="en-GB" dirty="0"/>
              <a:t> — especially in HR, where early intervention matters</a:t>
            </a:r>
            <a:endParaRPr lang="en-DE" dirty="0"/>
          </a:p>
        </p:txBody>
      </p:sp>
      <p:sp>
        <p:nvSpPr>
          <p:cNvPr id="4" name="Title 1">
            <a:extLst>
              <a:ext uri="{FF2B5EF4-FFF2-40B4-BE49-F238E27FC236}">
                <a16:creationId xmlns:a16="http://schemas.microsoft.com/office/drawing/2014/main" id="{279D0516-39AD-6534-E3F4-8DE7F422AE18}"/>
              </a:ext>
            </a:extLst>
          </p:cNvPr>
          <p:cNvSpPr>
            <a:spLocks noGrp="1"/>
          </p:cNvSpPr>
          <p:nvPr>
            <p:ph type="title"/>
          </p:nvPr>
        </p:nvSpPr>
        <p:spPr/>
        <p:txBody>
          <a:bodyPr/>
          <a:lstStyle/>
          <a:p>
            <a:r>
              <a:rPr lang="en-GB" dirty="0"/>
              <a:t>M</a:t>
            </a:r>
            <a:r>
              <a:rPr lang="en-DE" dirty="0"/>
              <a:t>odel used : Logistic Regression</a:t>
            </a:r>
          </a:p>
        </p:txBody>
      </p:sp>
    </p:spTree>
    <p:extLst>
      <p:ext uri="{BB962C8B-B14F-4D97-AF65-F5344CB8AC3E}">
        <p14:creationId xmlns:p14="http://schemas.microsoft.com/office/powerpoint/2010/main" val="1035553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A7D9F-FC56-6578-E9AD-E018FFFAFE5D}"/>
              </a:ext>
            </a:extLst>
          </p:cNvPr>
          <p:cNvSpPr>
            <a:spLocks noGrp="1"/>
          </p:cNvSpPr>
          <p:nvPr>
            <p:ph type="title"/>
          </p:nvPr>
        </p:nvSpPr>
        <p:spPr/>
        <p:txBody>
          <a:bodyPr/>
          <a:lstStyle/>
          <a:p>
            <a:r>
              <a:rPr lang="en-DE" dirty="0"/>
              <a:t>Logistic Regression </a:t>
            </a:r>
          </a:p>
        </p:txBody>
      </p:sp>
      <p:pic>
        <p:nvPicPr>
          <p:cNvPr id="5" name="Content Placeholder 4" descr="A screenshot of a graph&#10;&#10;AI-generated content may be incorrect.">
            <a:extLst>
              <a:ext uri="{FF2B5EF4-FFF2-40B4-BE49-F238E27FC236}">
                <a16:creationId xmlns:a16="http://schemas.microsoft.com/office/drawing/2014/main" id="{6C8D5829-2EEF-43BE-9DE9-5D95E068AF98}"/>
              </a:ext>
            </a:extLst>
          </p:cNvPr>
          <p:cNvPicPr>
            <a:picLocks noGrp="1" noChangeAspect="1"/>
          </p:cNvPicPr>
          <p:nvPr>
            <p:ph idx="1"/>
          </p:nvPr>
        </p:nvPicPr>
        <p:blipFill>
          <a:blip r:embed="rId2"/>
          <a:stretch>
            <a:fillRect/>
          </a:stretch>
        </p:blipFill>
        <p:spPr>
          <a:xfrm>
            <a:off x="461676" y="1716723"/>
            <a:ext cx="7231808" cy="4592637"/>
          </a:xfrm>
        </p:spPr>
      </p:pic>
      <p:sp>
        <p:nvSpPr>
          <p:cNvPr id="6" name="TextBox 5">
            <a:extLst>
              <a:ext uri="{FF2B5EF4-FFF2-40B4-BE49-F238E27FC236}">
                <a16:creationId xmlns:a16="http://schemas.microsoft.com/office/drawing/2014/main" id="{8FC326C5-FA82-A029-B9EB-EDBFE2512CD5}"/>
              </a:ext>
            </a:extLst>
          </p:cNvPr>
          <p:cNvSpPr txBox="1"/>
          <p:nvPr/>
        </p:nvSpPr>
        <p:spPr>
          <a:xfrm>
            <a:off x="7830589" y="1995055"/>
            <a:ext cx="3624349" cy="3970318"/>
          </a:xfrm>
          <a:prstGeom prst="rect">
            <a:avLst/>
          </a:prstGeom>
          <a:noFill/>
        </p:spPr>
        <p:txBody>
          <a:bodyPr wrap="square" rtlCol="0">
            <a:spAutoFit/>
          </a:bodyPr>
          <a:lstStyle/>
          <a:p>
            <a:r>
              <a:rPr lang="en-DE" dirty="0"/>
              <a:t>✅ </a:t>
            </a:r>
            <a:r>
              <a:rPr lang="en-GB" b="1" dirty="0"/>
              <a:t>True Positives (41)</a:t>
            </a:r>
            <a:r>
              <a:rPr lang="en-GB" dirty="0"/>
              <a:t> → 41 people who actually left were correctly flagged by the model.</a:t>
            </a:r>
          </a:p>
          <a:p>
            <a:r>
              <a:rPr lang="en-DE" dirty="0"/>
              <a:t>✅ </a:t>
            </a:r>
            <a:r>
              <a:rPr lang="en-GB" b="1" dirty="0"/>
              <a:t>True Negatives (230)</a:t>
            </a:r>
            <a:r>
              <a:rPr lang="en-GB" dirty="0"/>
              <a:t> → 230 people who stayed were correctly predicted as staying.</a:t>
            </a:r>
          </a:p>
          <a:p>
            <a:r>
              <a:rPr lang="en-DE" dirty="0"/>
              <a:t>❌ </a:t>
            </a:r>
            <a:r>
              <a:rPr lang="en-GB" b="1" dirty="0"/>
              <a:t>False Positives (79)</a:t>
            </a:r>
            <a:r>
              <a:rPr lang="en-GB" dirty="0"/>
              <a:t> → The model wrongly thought 79 people would leave, but they stayed.</a:t>
            </a:r>
          </a:p>
          <a:p>
            <a:r>
              <a:rPr lang="en-DE" dirty="0"/>
              <a:t>❌ </a:t>
            </a:r>
            <a:r>
              <a:rPr lang="en-GB" b="1" dirty="0"/>
              <a:t>False Negatives (18)</a:t>
            </a:r>
            <a:r>
              <a:rPr lang="en-GB" dirty="0"/>
              <a:t> → 18 people actually left, but the model missed them.</a:t>
            </a:r>
          </a:p>
          <a:p>
            <a:endParaRPr lang="en-DE" dirty="0"/>
          </a:p>
        </p:txBody>
      </p:sp>
    </p:spTree>
    <p:extLst>
      <p:ext uri="{BB962C8B-B14F-4D97-AF65-F5344CB8AC3E}">
        <p14:creationId xmlns:p14="http://schemas.microsoft.com/office/powerpoint/2010/main" val="622922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graph showing the difference between different thresholds&#10;&#10;AI-generated content may be incorrect.">
            <a:extLst>
              <a:ext uri="{FF2B5EF4-FFF2-40B4-BE49-F238E27FC236}">
                <a16:creationId xmlns:a16="http://schemas.microsoft.com/office/drawing/2014/main" id="{BCCA8211-828E-2895-31D8-8644932F6BCD}"/>
              </a:ext>
            </a:extLst>
          </p:cNvPr>
          <p:cNvPicPr>
            <a:picLocks noGrp="1" noChangeAspect="1"/>
          </p:cNvPicPr>
          <p:nvPr>
            <p:ph idx="1"/>
          </p:nvPr>
        </p:nvPicPr>
        <p:blipFill>
          <a:blip r:embed="rId3"/>
          <a:stretch>
            <a:fillRect/>
          </a:stretch>
        </p:blipFill>
        <p:spPr>
          <a:xfrm>
            <a:off x="612648" y="1716723"/>
            <a:ext cx="7572089" cy="4592637"/>
          </a:xfrm>
        </p:spPr>
      </p:pic>
      <p:sp>
        <p:nvSpPr>
          <p:cNvPr id="5" name="Title 4">
            <a:extLst>
              <a:ext uri="{FF2B5EF4-FFF2-40B4-BE49-F238E27FC236}">
                <a16:creationId xmlns:a16="http://schemas.microsoft.com/office/drawing/2014/main" id="{B0C1E65F-535E-90F7-16B5-D82AA5EC9667}"/>
              </a:ext>
            </a:extLst>
          </p:cNvPr>
          <p:cNvSpPr>
            <a:spLocks noGrp="1"/>
          </p:cNvSpPr>
          <p:nvPr>
            <p:ph type="title"/>
          </p:nvPr>
        </p:nvSpPr>
        <p:spPr/>
        <p:txBody>
          <a:bodyPr/>
          <a:lstStyle/>
          <a:p>
            <a:r>
              <a:rPr lang="en-DE" dirty="0"/>
              <a:t>Logistic Regression</a:t>
            </a:r>
          </a:p>
        </p:txBody>
      </p:sp>
      <p:sp>
        <p:nvSpPr>
          <p:cNvPr id="8" name="TextBox 7">
            <a:extLst>
              <a:ext uri="{FF2B5EF4-FFF2-40B4-BE49-F238E27FC236}">
                <a16:creationId xmlns:a16="http://schemas.microsoft.com/office/drawing/2014/main" id="{9D38ABD3-0984-123F-38C0-049E0091CA9C}"/>
              </a:ext>
            </a:extLst>
          </p:cNvPr>
          <p:cNvSpPr txBox="1"/>
          <p:nvPr/>
        </p:nvSpPr>
        <p:spPr>
          <a:xfrm>
            <a:off x="8412480" y="2128058"/>
            <a:ext cx="2853746" cy="3416320"/>
          </a:xfrm>
          <a:prstGeom prst="rect">
            <a:avLst/>
          </a:prstGeom>
          <a:noFill/>
        </p:spPr>
        <p:txBody>
          <a:bodyPr wrap="square" rtlCol="0">
            <a:spAutoFit/>
          </a:bodyPr>
          <a:lstStyle/>
          <a:p>
            <a:r>
              <a:rPr lang="en-GB" dirty="0"/>
              <a:t>The </a:t>
            </a:r>
            <a:r>
              <a:rPr lang="en-GB" b="1" dirty="0"/>
              <a:t>ideal threshold is where both lines meet or balance</a:t>
            </a:r>
            <a:r>
              <a:rPr lang="en-GB" dirty="0"/>
              <a:t> — around </a:t>
            </a:r>
            <a:r>
              <a:rPr lang="en-GB" b="1" dirty="0"/>
              <a:t>0.65–0.7</a:t>
            </a:r>
            <a:r>
              <a:rPr lang="en-GB" dirty="0"/>
              <a:t> in  chart.</a:t>
            </a:r>
          </a:p>
          <a:p>
            <a:r>
              <a:rPr lang="en-GB" dirty="0"/>
              <a:t>This point means:</a:t>
            </a:r>
          </a:p>
          <a:p>
            <a:r>
              <a:rPr lang="en-GB" dirty="0"/>
              <a:t>catching a good number of true leavers </a:t>
            </a:r>
            <a:r>
              <a:rPr lang="en-GB" b="1" dirty="0"/>
              <a:t>(recall is decent)</a:t>
            </a:r>
            <a:r>
              <a:rPr lang="en-GB" dirty="0"/>
              <a:t>, without raising too many false alarms </a:t>
            </a:r>
            <a:r>
              <a:rPr lang="en-GB" b="1" dirty="0"/>
              <a:t>(precision is acceptable)</a:t>
            </a:r>
            <a:r>
              <a:rPr lang="en-GB" dirty="0"/>
              <a:t>.</a:t>
            </a:r>
          </a:p>
          <a:p>
            <a:endParaRPr lang="en-DE" dirty="0"/>
          </a:p>
        </p:txBody>
      </p:sp>
    </p:spTree>
    <p:extLst>
      <p:ext uri="{BB962C8B-B14F-4D97-AF65-F5344CB8AC3E}">
        <p14:creationId xmlns:p14="http://schemas.microsoft.com/office/powerpoint/2010/main" val="713452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with red and blue lines&#10;&#10;AI-generated content may be incorrect.">
            <a:extLst>
              <a:ext uri="{FF2B5EF4-FFF2-40B4-BE49-F238E27FC236}">
                <a16:creationId xmlns:a16="http://schemas.microsoft.com/office/drawing/2014/main" id="{40834F42-5650-BB19-F81F-DA85FC5931F4}"/>
              </a:ext>
            </a:extLst>
          </p:cNvPr>
          <p:cNvPicPr>
            <a:picLocks noGrp="1" noChangeAspect="1"/>
          </p:cNvPicPr>
          <p:nvPr>
            <p:ph idx="1"/>
          </p:nvPr>
        </p:nvPicPr>
        <p:blipFill>
          <a:blip r:embed="rId2"/>
          <a:stretch>
            <a:fillRect/>
          </a:stretch>
        </p:blipFill>
        <p:spPr>
          <a:xfrm>
            <a:off x="843736" y="113605"/>
            <a:ext cx="9946184" cy="6630790"/>
          </a:xfrm>
        </p:spPr>
      </p:pic>
    </p:spTree>
    <p:extLst>
      <p:ext uri="{BB962C8B-B14F-4D97-AF65-F5344CB8AC3E}">
        <p14:creationId xmlns:p14="http://schemas.microsoft.com/office/powerpoint/2010/main" val="3171525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3A435-AF7F-CE8F-1AA8-2BDD514ACFBC}"/>
              </a:ext>
            </a:extLst>
          </p:cNvPr>
          <p:cNvSpPr>
            <a:spLocks noGrp="1"/>
          </p:cNvSpPr>
          <p:nvPr>
            <p:ph type="title"/>
          </p:nvPr>
        </p:nvSpPr>
        <p:spPr/>
        <p:txBody>
          <a:bodyPr/>
          <a:lstStyle/>
          <a:p>
            <a:r>
              <a:rPr lang="en-DE" dirty="0"/>
              <a:t>Creating the interactive Dashboard” Streamlit App</a:t>
            </a:r>
          </a:p>
        </p:txBody>
      </p:sp>
      <p:sp>
        <p:nvSpPr>
          <p:cNvPr id="3" name="Content Placeholder 2">
            <a:extLst>
              <a:ext uri="{FF2B5EF4-FFF2-40B4-BE49-F238E27FC236}">
                <a16:creationId xmlns:a16="http://schemas.microsoft.com/office/drawing/2014/main" id="{18C15414-447D-3929-12C0-7547615349F6}"/>
              </a:ext>
            </a:extLst>
          </p:cNvPr>
          <p:cNvSpPr>
            <a:spLocks noGrp="1"/>
          </p:cNvSpPr>
          <p:nvPr>
            <p:ph idx="1"/>
          </p:nvPr>
        </p:nvSpPr>
        <p:spPr/>
        <p:txBody>
          <a:bodyPr/>
          <a:lstStyle/>
          <a:p>
            <a:r>
              <a:rPr lang="en-DE" dirty="0"/>
              <a:t>The dashboard was developed using Streamlit to provide HR Managers with real time insights into employee attrition and leadership readiness. It enhances t</a:t>
            </a:r>
            <a:r>
              <a:rPr lang="en-GB" dirty="0"/>
              <a:t>he</a:t>
            </a:r>
            <a:r>
              <a:rPr lang="en-DE" dirty="0"/>
              <a:t> usablity of predictive data for Strategic HR Planning.</a:t>
            </a:r>
          </a:p>
          <a:p>
            <a:endParaRPr lang="en-DE" dirty="0"/>
          </a:p>
          <a:p>
            <a:r>
              <a:rPr lang="en-DE" dirty="0"/>
              <a:t>Intergration of Models and Insights: The integration of Predictive model witin the dashboardnot only visualiyes the data but also translates analytical insights into actionable HR Recommendations , ensuring a seamless decision-making process.</a:t>
            </a:r>
          </a:p>
        </p:txBody>
      </p:sp>
    </p:spTree>
    <p:extLst>
      <p:ext uri="{BB962C8B-B14F-4D97-AF65-F5344CB8AC3E}">
        <p14:creationId xmlns:p14="http://schemas.microsoft.com/office/powerpoint/2010/main" val="4237417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D59064A-7BD3-673D-2606-9507EFB48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with red and blue squares&#10;&#10;AI-generated content may be incorrect.">
            <a:extLst>
              <a:ext uri="{FF2B5EF4-FFF2-40B4-BE49-F238E27FC236}">
                <a16:creationId xmlns:a16="http://schemas.microsoft.com/office/drawing/2014/main" id="{8E73D1BC-5A18-7918-4C11-362F0E5DA58A}"/>
              </a:ext>
            </a:extLst>
          </p:cNvPr>
          <p:cNvPicPr>
            <a:picLocks noChangeAspect="1"/>
          </p:cNvPicPr>
          <p:nvPr/>
        </p:nvPicPr>
        <p:blipFill>
          <a:blip r:embed="rId3"/>
          <a:srcRect t="1993"/>
          <a:stretch>
            <a:fillRect/>
          </a:stretch>
        </p:blipFill>
        <p:spPr>
          <a:xfrm>
            <a:off x="419099" y="419102"/>
            <a:ext cx="7129183" cy="4663886"/>
          </a:xfrm>
          <a:prstGeom prst="rect">
            <a:avLst/>
          </a:prstGeom>
        </p:spPr>
      </p:pic>
      <p:sp>
        <p:nvSpPr>
          <p:cNvPr id="3" name="Content Placeholder 2">
            <a:extLst>
              <a:ext uri="{FF2B5EF4-FFF2-40B4-BE49-F238E27FC236}">
                <a16:creationId xmlns:a16="http://schemas.microsoft.com/office/drawing/2014/main" id="{39FD2706-66E1-92D5-70D3-4DF0B97B6E1A}"/>
              </a:ext>
            </a:extLst>
          </p:cNvPr>
          <p:cNvSpPr>
            <a:spLocks noGrp="1"/>
          </p:cNvSpPr>
          <p:nvPr>
            <p:ph idx="1"/>
          </p:nvPr>
        </p:nvSpPr>
        <p:spPr>
          <a:xfrm>
            <a:off x="8047975" y="418916"/>
            <a:ext cx="3434399" cy="6033900"/>
          </a:xfrm>
        </p:spPr>
        <p:txBody>
          <a:bodyPr>
            <a:normAutofit fontScale="92500"/>
          </a:bodyPr>
          <a:lstStyle/>
          <a:p>
            <a:r>
              <a:rPr lang="en-DE" sz="1600" b="1" dirty="0"/>
              <a:t>📈 </a:t>
            </a:r>
            <a:r>
              <a:rPr lang="en-GB" sz="1600" b="1" dirty="0"/>
              <a:t>Final Prediction: 0.41 (or 41%)</a:t>
            </a:r>
          </a:p>
          <a:p>
            <a:r>
              <a:rPr lang="en-GB" sz="1600" dirty="0"/>
              <a:t>So, even though the average is 20%, this employee's </a:t>
            </a:r>
            <a:r>
              <a:rPr lang="en-GB" sz="1600" b="1" dirty="0"/>
              <a:t>individual prediction</a:t>
            </a:r>
            <a:r>
              <a:rPr lang="en-GB" sz="1600" dirty="0"/>
              <a:t> is </a:t>
            </a:r>
            <a:r>
              <a:rPr lang="en-GB" sz="1600" b="1" dirty="0"/>
              <a:t>41% risk of attrition</a:t>
            </a:r>
            <a:r>
              <a:rPr lang="en-GB" sz="1600" dirty="0"/>
              <a:t>.</a:t>
            </a:r>
          </a:p>
          <a:p>
            <a:r>
              <a:rPr lang="en-GB" sz="1600" dirty="0"/>
              <a:t>That’s due to </a:t>
            </a:r>
            <a:r>
              <a:rPr lang="en-GB" sz="1600" b="1" dirty="0"/>
              <a:t>low leadership potential and low job level</a:t>
            </a:r>
            <a:r>
              <a:rPr lang="en-GB" sz="1600" dirty="0"/>
              <a:t>, even though </a:t>
            </a:r>
            <a:r>
              <a:rPr lang="en-GB" sz="1600" b="1" dirty="0"/>
              <a:t>cultural fit helped reduce it a little</a:t>
            </a:r>
            <a:r>
              <a:rPr lang="en-GB" sz="1600" dirty="0"/>
              <a:t>.</a:t>
            </a:r>
          </a:p>
          <a:p>
            <a:pPr>
              <a:lnSpc>
                <a:spcPct val="110000"/>
              </a:lnSpc>
            </a:pPr>
            <a:endParaRPr lang="en-GB" sz="800" dirty="0"/>
          </a:p>
          <a:p>
            <a:r>
              <a:rPr lang="en-GB" sz="1600" dirty="0"/>
              <a:t>"The model predicted a 41% chance that this employee may leave. The biggest reasons were their low leadership score and lower job level. However, the employee's strong cultural fit slightly reduced the risk. This insight helps HR teams understand why someone might leave — and how to intervene."</a:t>
            </a:r>
            <a:endParaRPr lang="en-DE" sz="1600" dirty="0"/>
          </a:p>
        </p:txBody>
      </p:sp>
    </p:spTree>
    <p:extLst>
      <p:ext uri="{BB962C8B-B14F-4D97-AF65-F5344CB8AC3E}">
        <p14:creationId xmlns:p14="http://schemas.microsoft.com/office/powerpoint/2010/main" val="32472762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171340-D558-2EAB-9851-9A5A896346E6}"/>
              </a:ext>
            </a:extLst>
          </p:cNvPr>
          <p:cNvSpPr>
            <a:spLocks noGrp="1"/>
          </p:cNvSpPr>
          <p:nvPr>
            <p:ph type="title"/>
          </p:nvPr>
        </p:nvSpPr>
        <p:spPr>
          <a:xfrm>
            <a:off x="612648" y="603504"/>
            <a:ext cx="5862396" cy="1527048"/>
          </a:xfrm>
        </p:spPr>
        <p:txBody>
          <a:bodyPr anchor="b">
            <a:normAutofit/>
          </a:bodyPr>
          <a:lstStyle/>
          <a:p>
            <a:r>
              <a:rPr lang="en-DE" dirty="0"/>
              <a:t>Future Recommendations</a:t>
            </a:r>
          </a:p>
        </p:txBody>
      </p:sp>
      <p:sp>
        <p:nvSpPr>
          <p:cNvPr id="3" name="Content Placeholder 2">
            <a:extLst>
              <a:ext uri="{FF2B5EF4-FFF2-40B4-BE49-F238E27FC236}">
                <a16:creationId xmlns:a16="http://schemas.microsoft.com/office/drawing/2014/main" id="{8AEE89F3-82A3-8F9D-39C9-595D67DA7CA9}"/>
              </a:ext>
            </a:extLst>
          </p:cNvPr>
          <p:cNvSpPr>
            <a:spLocks noGrp="1"/>
          </p:cNvSpPr>
          <p:nvPr>
            <p:ph idx="1"/>
          </p:nvPr>
        </p:nvSpPr>
        <p:spPr>
          <a:xfrm>
            <a:off x="612648" y="2212848"/>
            <a:ext cx="5862396" cy="4096512"/>
          </a:xfrm>
        </p:spPr>
        <p:txBody>
          <a:bodyPr>
            <a:normAutofit/>
          </a:bodyPr>
          <a:lstStyle/>
          <a:p>
            <a:r>
              <a:rPr lang="en-DE" sz="1800"/>
              <a:t>Identify Key Sucessors and work on Individual Development Plans</a:t>
            </a:r>
          </a:p>
          <a:p>
            <a:r>
              <a:rPr lang="en-DE" sz="1800"/>
              <a:t>Prepare further models for Career Pathing, Learning &amp; Development</a:t>
            </a:r>
          </a:p>
          <a:p>
            <a:r>
              <a:rPr lang="en-DE" sz="1800"/>
              <a:t>Design Customiyed Self driven Workforce Planning, Gap Filling, Learning &amp; Developing.</a:t>
            </a:r>
          </a:p>
          <a:p>
            <a:pPr marL="0" indent="0">
              <a:buNone/>
            </a:pPr>
            <a:endParaRPr lang="en-DE" sz="1800"/>
          </a:p>
        </p:txBody>
      </p:sp>
      <p:pic>
        <p:nvPicPr>
          <p:cNvPr id="4" name="Picture 3" descr="A screenshot of a cell phone&#10;&#10;AI-generated content may be incorrect.">
            <a:extLst>
              <a:ext uri="{FF2B5EF4-FFF2-40B4-BE49-F238E27FC236}">
                <a16:creationId xmlns:a16="http://schemas.microsoft.com/office/drawing/2014/main" id="{2060CE44-42D0-0E57-4CD5-FC5DB12115E8}"/>
              </a:ext>
            </a:extLst>
          </p:cNvPr>
          <p:cNvPicPr>
            <a:picLocks noChangeAspect="1"/>
          </p:cNvPicPr>
          <p:nvPr/>
        </p:nvPicPr>
        <p:blipFill>
          <a:blip r:embed="rId2"/>
          <a:stretch>
            <a:fillRect/>
          </a:stretch>
        </p:blipFill>
        <p:spPr>
          <a:xfrm>
            <a:off x="7091395" y="1102440"/>
            <a:ext cx="4681506" cy="4681506"/>
          </a:xfrm>
          <a:prstGeom prst="rect">
            <a:avLst/>
          </a:prstGeom>
        </p:spPr>
      </p:pic>
    </p:spTree>
    <p:extLst>
      <p:ext uri="{BB962C8B-B14F-4D97-AF65-F5344CB8AC3E}">
        <p14:creationId xmlns:p14="http://schemas.microsoft.com/office/powerpoint/2010/main" val="1972515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98103" y="592336"/>
            <a:ext cx="4693742" cy="586681"/>
          </a:xfrm>
          <a:prstGeom prst="rect">
            <a:avLst/>
          </a:prstGeom>
          <a:noFill/>
          <a:ln/>
        </p:spPr>
        <p:txBody>
          <a:bodyPr wrap="none" lIns="0" tIns="0" rIns="0" bIns="0" rtlCol="0" anchor="t"/>
          <a:lstStyle/>
          <a:p>
            <a:pPr>
              <a:lnSpc>
                <a:spcPts val="4583"/>
              </a:lnSpc>
            </a:pPr>
            <a:r>
              <a:rPr lang="en-US" sz="3667" dirty="0">
                <a:solidFill>
                  <a:srgbClr val="000000"/>
                </a:solidFill>
                <a:latin typeface="Source Serif Pro Semi Bold" pitchFamily="34" charset="0"/>
                <a:ea typeface="Source Serif Pro Semi Bold" pitchFamily="34" charset="-122"/>
                <a:cs typeface="Source Serif Pro Semi Bold" pitchFamily="34" charset="-120"/>
              </a:rPr>
              <a:t>Project Brief</a:t>
            </a:r>
            <a:endParaRPr lang="en-US" sz="3667" dirty="0"/>
          </a:p>
        </p:txBody>
      </p:sp>
      <p:pic>
        <p:nvPicPr>
          <p:cNvPr id="4" name="Image 1" descr="preencoded.png"/>
          <p:cNvPicPr>
            <a:picLocks noChangeAspect="1"/>
          </p:cNvPicPr>
          <p:nvPr/>
        </p:nvPicPr>
        <p:blipFill>
          <a:blip r:embed="rId4"/>
          <a:stretch>
            <a:fillRect/>
          </a:stretch>
        </p:blipFill>
        <p:spPr>
          <a:xfrm>
            <a:off x="698103" y="1478161"/>
            <a:ext cx="997347" cy="1196876"/>
          </a:xfrm>
          <a:prstGeom prst="rect">
            <a:avLst/>
          </a:prstGeom>
        </p:spPr>
      </p:pic>
      <p:sp>
        <p:nvSpPr>
          <p:cNvPr id="5" name="Text 1"/>
          <p:cNvSpPr/>
          <p:nvPr/>
        </p:nvSpPr>
        <p:spPr>
          <a:xfrm>
            <a:off x="1994595" y="1677591"/>
            <a:ext cx="2346821" cy="293291"/>
          </a:xfrm>
          <a:prstGeom prst="rect">
            <a:avLst/>
          </a:prstGeom>
          <a:noFill/>
          <a:ln/>
        </p:spPr>
        <p:txBody>
          <a:bodyPr wrap="none" lIns="0" tIns="0" rIns="0" bIns="0" rtlCol="0" anchor="t"/>
          <a:lstStyle/>
          <a:p>
            <a:pPr>
              <a:lnSpc>
                <a:spcPts val="2292"/>
              </a:lnSpc>
            </a:pPr>
            <a:r>
              <a:rPr lang="en-US" sz="1833" dirty="0">
                <a:solidFill>
                  <a:srgbClr val="272525"/>
                </a:solidFill>
                <a:latin typeface="Source Serif Pro Semi Bold" pitchFamily="34" charset="0"/>
                <a:ea typeface="Source Serif Pro Semi Bold" pitchFamily="34" charset="-122"/>
                <a:cs typeface="Source Serif Pro Semi Bold" pitchFamily="34" charset="-120"/>
              </a:rPr>
              <a:t>Employee Retention</a:t>
            </a:r>
            <a:endParaRPr lang="en-US" sz="1833" dirty="0"/>
          </a:p>
        </p:txBody>
      </p:sp>
      <p:sp>
        <p:nvSpPr>
          <p:cNvPr id="6" name="Text 2"/>
          <p:cNvSpPr/>
          <p:nvPr/>
        </p:nvSpPr>
        <p:spPr>
          <a:xfrm>
            <a:off x="1994594" y="2090539"/>
            <a:ext cx="4927303" cy="319187"/>
          </a:xfrm>
          <a:prstGeom prst="rect">
            <a:avLst/>
          </a:prstGeom>
          <a:noFill/>
          <a:ln/>
        </p:spPr>
        <p:txBody>
          <a:bodyPr wrap="none" lIns="0" tIns="0" rIns="0" bIns="0" rtlCol="0" anchor="t"/>
          <a:lstStyle/>
          <a:p>
            <a:pPr>
              <a:lnSpc>
                <a:spcPts val="2500"/>
              </a:lnSpc>
            </a:pPr>
            <a:r>
              <a:rPr lang="en-US" sz="1542" dirty="0">
                <a:solidFill>
                  <a:srgbClr val="272525"/>
                </a:solidFill>
                <a:latin typeface="Source Sans Pro" pitchFamily="34" charset="0"/>
                <a:ea typeface="Source Sans Pro" pitchFamily="34" charset="-122"/>
                <a:cs typeface="Source Sans Pro" pitchFamily="34" charset="-120"/>
              </a:rPr>
              <a:t>Predict flight risks to improve retention strategies.</a:t>
            </a:r>
            <a:endParaRPr lang="en-US" sz="1542" dirty="0"/>
          </a:p>
        </p:txBody>
      </p:sp>
      <p:pic>
        <p:nvPicPr>
          <p:cNvPr id="7" name="Image 2" descr="preencoded.png"/>
          <p:cNvPicPr>
            <a:picLocks noChangeAspect="1"/>
          </p:cNvPicPr>
          <p:nvPr/>
        </p:nvPicPr>
        <p:blipFill>
          <a:blip r:embed="rId5"/>
          <a:stretch>
            <a:fillRect/>
          </a:stretch>
        </p:blipFill>
        <p:spPr>
          <a:xfrm>
            <a:off x="698103" y="2675037"/>
            <a:ext cx="997347" cy="1196876"/>
          </a:xfrm>
          <a:prstGeom prst="rect">
            <a:avLst/>
          </a:prstGeom>
        </p:spPr>
      </p:pic>
      <p:sp>
        <p:nvSpPr>
          <p:cNvPr id="8" name="Text 3"/>
          <p:cNvSpPr/>
          <p:nvPr/>
        </p:nvSpPr>
        <p:spPr>
          <a:xfrm>
            <a:off x="1994595" y="2874467"/>
            <a:ext cx="2346821" cy="293291"/>
          </a:xfrm>
          <a:prstGeom prst="rect">
            <a:avLst/>
          </a:prstGeom>
          <a:noFill/>
          <a:ln/>
        </p:spPr>
        <p:txBody>
          <a:bodyPr wrap="none" lIns="0" tIns="0" rIns="0" bIns="0" rtlCol="0" anchor="t"/>
          <a:lstStyle/>
          <a:p>
            <a:pPr>
              <a:lnSpc>
                <a:spcPts val="2292"/>
              </a:lnSpc>
            </a:pPr>
            <a:r>
              <a:rPr lang="en-US" sz="1833" dirty="0">
                <a:solidFill>
                  <a:srgbClr val="272525"/>
                </a:solidFill>
                <a:latin typeface="Source Serif Pro Semi Bold" pitchFamily="34" charset="0"/>
                <a:ea typeface="Source Serif Pro Semi Bold" pitchFamily="34" charset="-122"/>
                <a:cs typeface="Source Serif Pro Semi Bold" pitchFamily="34" charset="-120"/>
              </a:rPr>
              <a:t>Succession Planning</a:t>
            </a:r>
            <a:endParaRPr lang="en-US" sz="1833" dirty="0"/>
          </a:p>
        </p:txBody>
      </p:sp>
      <p:sp>
        <p:nvSpPr>
          <p:cNvPr id="9" name="Text 4"/>
          <p:cNvSpPr/>
          <p:nvPr/>
        </p:nvSpPr>
        <p:spPr>
          <a:xfrm>
            <a:off x="1994594" y="3287415"/>
            <a:ext cx="4927303" cy="319187"/>
          </a:xfrm>
          <a:prstGeom prst="rect">
            <a:avLst/>
          </a:prstGeom>
          <a:noFill/>
          <a:ln/>
        </p:spPr>
        <p:txBody>
          <a:bodyPr wrap="none" lIns="0" tIns="0" rIns="0" bIns="0" rtlCol="0" anchor="t"/>
          <a:lstStyle/>
          <a:p>
            <a:pPr>
              <a:lnSpc>
                <a:spcPts val="2500"/>
              </a:lnSpc>
            </a:pPr>
            <a:r>
              <a:rPr lang="en-US" sz="1542" dirty="0">
                <a:solidFill>
                  <a:srgbClr val="272525"/>
                </a:solidFill>
                <a:latin typeface="Source Sans Pro" pitchFamily="34" charset="0"/>
                <a:ea typeface="Source Sans Pro" pitchFamily="34" charset="-122"/>
                <a:cs typeface="Source Sans Pro" pitchFamily="34" charset="-120"/>
              </a:rPr>
              <a:t>Identify internal talent ready for advancement.</a:t>
            </a:r>
            <a:endParaRPr lang="en-US" sz="1542" dirty="0"/>
          </a:p>
        </p:txBody>
      </p:sp>
      <p:pic>
        <p:nvPicPr>
          <p:cNvPr id="10" name="Image 3" descr="preencoded.png"/>
          <p:cNvPicPr>
            <a:picLocks noChangeAspect="1"/>
          </p:cNvPicPr>
          <p:nvPr/>
        </p:nvPicPr>
        <p:blipFill>
          <a:blip r:embed="rId6"/>
          <a:stretch>
            <a:fillRect/>
          </a:stretch>
        </p:blipFill>
        <p:spPr>
          <a:xfrm>
            <a:off x="698103" y="3871913"/>
            <a:ext cx="997347" cy="1196876"/>
          </a:xfrm>
          <a:prstGeom prst="rect">
            <a:avLst/>
          </a:prstGeom>
        </p:spPr>
      </p:pic>
      <p:sp>
        <p:nvSpPr>
          <p:cNvPr id="11" name="Text 5"/>
          <p:cNvSpPr/>
          <p:nvPr/>
        </p:nvSpPr>
        <p:spPr>
          <a:xfrm>
            <a:off x="1994595" y="4071343"/>
            <a:ext cx="2346821" cy="293291"/>
          </a:xfrm>
          <a:prstGeom prst="rect">
            <a:avLst/>
          </a:prstGeom>
          <a:noFill/>
          <a:ln/>
        </p:spPr>
        <p:txBody>
          <a:bodyPr wrap="none" lIns="0" tIns="0" rIns="0" bIns="0" rtlCol="0" anchor="t"/>
          <a:lstStyle/>
          <a:p>
            <a:pPr>
              <a:lnSpc>
                <a:spcPts val="2292"/>
              </a:lnSpc>
            </a:pPr>
            <a:r>
              <a:rPr lang="en-US" sz="1833" dirty="0">
                <a:solidFill>
                  <a:srgbClr val="272525"/>
                </a:solidFill>
                <a:latin typeface="Source Serif Pro Semi Bold" pitchFamily="34" charset="0"/>
                <a:ea typeface="Source Serif Pro Semi Bold" pitchFamily="34" charset="-122"/>
                <a:cs typeface="Source Serif Pro Semi Bold" pitchFamily="34" charset="-120"/>
              </a:rPr>
              <a:t>Internal Mobility</a:t>
            </a:r>
            <a:endParaRPr lang="en-US" sz="1833" dirty="0"/>
          </a:p>
        </p:txBody>
      </p:sp>
      <p:sp>
        <p:nvSpPr>
          <p:cNvPr id="12" name="Text 6"/>
          <p:cNvSpPr/>
          <p:nvPr/>
        </p:nvSpPr>
        <p:spPr>
          <a:xfrm>
            <a:off x="1994594" y="4484291"/>
            <a:ext cx="4927303" cy="319187"/>
          </a:xfrm>
          <a:prstGeom prst="rect">
            <a:avLst/>
          </a:prstGeom>
          <a:noFill/>
          <a:ln/>
        </p:spPr>
        <p:txBody>
          <a:bodyPr wrap="none" lIns="0" tIns="0" rIns="0" bIns="0" rtlCol="0" anchor="t"/>
          <a:lstStyle/>
          <a:p>
            <a:pPr>
              <a:lnSpc>
                <a:spcPts val="2500"/>
              </a:lnSpc>
            </a:pPr>
            <a:r>
              <a:rPr lang="en-US" sz="1542" dirty="0">
                <a:solidFill>
                  <a:srgbClr val="272525"/>
                </a:solidFill>
                <a:latin typeface="Source Sans Pro" pitchFamily="34" charset="0"/>
                <a:ea typeface="Source Sans Pro" pitchFamily="34" charset="-122"/>
                <a:cs typeface="Source Sans Pro" pitchFamily="34" charset="-120"/>
              </a:rPr>
              <a:t>Facilitate career progression within the organization.</a:t>
            </a:r>
            <a:endParaRPr lang="en-US" sz="1542" dirty="0"/>
          </a:p>
        </p:txBody>
      </p:sp>
      <p:pic>
        <p:nvPicPr>
          <p:cNvPr id="13" name="Image 4" descr="preencoded.png"/>
          <p:cNvPicPr>
            <a:picLocks noChangeAspect="1"/>
          </p:cNvPicPr>
          <p:nvPr/>
        </p:nvPicPr>
        <p:blipFill>
          <a:blip r:embed="rId7"/>
          <a:stretch>
            <a:fillRect/>
          </a:stretch>
        </p:blipFill>
        <p:spPr>
          <a:xfrm>
            <a:off x="698103" y="5068789"/>
            <a:ext cx="997347" cy="1196876"/>
          </a:xfrm>
          <a:prstGeom prst="rect">
            <a:avLst/>
          </a:prstGeom>
        </p:spPr>
      </p:pic>
      <p:sp>
        <p:nvSpPr>
          <p:cNvPr id="14" name="Text 7"/>
          <p:cNvSpPr/>
          <p:nvPr/>
        </p:nvSpPr>
        <p:spPr>
          <a:xfrm>
            <a:off x="1994595" y="5268219"/>
            <a:ext cx="2346821" cy="293291"/>
          </a:xfrm>
          <a:prstGeom prst="rect">
            <a:avLst/>
          </a:prstGeom>
          <a:noFill/>
          <a:ln/>
        </p:spPr>
        <p:txBody>
          <a:bodyPr wrap="none" lIns="0" tIns="0" rIns="0" bIns="0" rtlCol="0" anchor="t"/>
          <a:lstStyle/>
          <a:p>
            <a:pPr>
              <a:lnSpc>
                <a:spcPts val="2292"/>
              </a:lnSpc>
            </a:pPr>
            <a:r>
              <a:rPr lang="en-US" sz="1833" dirty="0">
                <a:solidFill>
                  <a:srgbClr val="272525"/>
                </a:solidFill>
                <a:latin typeface="Source Serif Pro Semi Bold" pitchFamily="34" charset="0"/>
                <a:ea typeface="Source Serif Pro Semi Bold" pitchFamily="34" charset="-122"/>
                <a:cs typeface="Source Serif Pro Semi Bold" pitchFamily="34" charset="-120"/>
              </a:rPr>
              <a:t>SME Focus</a:t>
            </a:r>
            <a:endParaRPr lang="en-US" sz="1833" dirty="0"/>
          </a:p>
        </p:txBody>
      </p:sp>
      <p:sp>
        <p:nvSpPr>
          <p:cNvPr id="15" name="Text 8"/>
          <p:cNvSpPr/>
          <p:nvPr/>
        </p:nvSpPr>
        <p:spPr>
          <a:xfrm>
            <a:off x="1994594" y="5681167"/>
            <a:ext cx="4927303" cy="319187"/>
          </a:xfrm>
          <a:prstGeom prst="rect">
            <a:avLst/>
          </a:prstGeom>
          <a:noFill/>
          <a:ln/>
        </p:spPr>
        <p:txBody>
          <a:bodyPr wrap="none" lIns="0" tIns="0" rIns="0" bIns="0" rtlCol="0" anchor="t"/>
          <a:lstStyle/>
          <a:p>
            <a:pPr>
              <a:lnSpc>
                <a:spcPts val="2500"/>
              </a:lnSpc>
            </a:pPr>
            <a:r>
              <a:rPr lang="en-US" sz="1542" dirty="0">
                <a:solidFill>
                  <a:srgbClr val="272525"/>
                </a:solidFill>
                <a:latin typeface="Source Sans Pro" pitchFamily="34" charset="0"/>
                <a:ea typeface="Source Sans Pro" pitchFamily="34" charset="-122"/>
                <a:cs typeface="Source Sans Pro" pitchFamily="34" charset="-120"/>
              </a:rPr>
              <a:t>Purpose-built for data-light small and medium enterprises.</a:t>
            </a:r>
            <a:endParaRPr lang="en-US" sz="1542"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98104" y="1276846"/>
            <a:ext cx="5770166" cy="586681"/>
          </a:xfrm>
          <a:prstGeom prst="rect">
            <a:avLst/>
          </a:prstGeom>
          <a:noFill/>
          <a:ln/>
        </p:spPr>
        <p:txBody>
          <a:bodyPr wrap="none" lIns="0" tIns="0" rIns="0" bIns="0" rtlCol="0" anchor="t"/>
          <a:lstStyle/>
          <a:p>
            <a:pPr>
              <a:lnSpc>
                <a:spcPts val="4583"/>
              </a:lnSpc>
            </a:pPr>
            <a:r>
              <a:rPr lang="en-US" sz="3667" dirty="0">
                <a:solidFill>
                  <a:srgbClr val="000000"/>
                </a:solidFill>
                <a:latin typeface="Source Serif Pro Semi Bold" pitchFamily="34" charset="0"/>
                <a:ea typeface="Source Serif Pro Semi Bold" pitchFamily="34" charset="-122"/>
                <a:cs typeface="Source Serif Pro Semi Bold" pitchFamily="34" charset="-120"/>
              </a:rPr>
              <a:t>Final Project: SuccessionAI</a:t>
            </a:r>
            <a:endParaRPr lang="en-US" sz="3667" dirty="0"/>
          </a:p>
        </p:txBody>
      </p:sp>
      <p:sp>
        <p:nvSpPr>
          <p:cNvPr id="4" name="Shape 1"/>
          <p:cNvSpPr/>
          <p:nvPr/>
        </p:nvSpPr>
        <p:spPr>
          <a:xfrm>
            <a:off x="698103" y="2162671"/>
            <a:ext cx="3012182" cy="2075358"/>
          </a:xfrm>
          <a:prstGeom prst="roundRect">
            <a:avLst>
              <a:gd name="adj" fmla="val 4037"/>
            </a:avLst>
          </a:prstGeom>
          <a:solidFill>
            <a:srgbClr val="F0D4F7"/>
          </a:solidFill>
          <a:ln w="7620">
            <a:solidFill>
              <a:srgbClr val="D6BADD"/>
            </a:solidFill>
            <a:prstDash val="solid"/>
          </a:ln>
        </p:spPr>
        <p:txBody>
          <a:bodyPr/>
          <a:lstStyle/>
          <a:p>
            <a:endParaRPr lang="en-DE" sz="1500"/>
          </a:p>
        </p:txBody>
      </p:sp>
      <p:sp>
        <p:nvSpPr>
          <p:cNvPr id="5" name="Text 2"/>
          <p:cNvSpPr/>
          <p:nvPr/>
        </p:nvSpPr>
        <p:spPr>
          <a:xfrm>
            <a:off x="903883" y="2368451"/>
            <a:ext cx="2600623" cy="586582"/>
          </a:xfrm>
          <a:prstGeom prst="rect">
            <a:avLst/>
          </a:prstGeom>
          <a:noFill/>
          <a:ln/>
        </p:spPr>
        <p:txBody>
          <a:bodyPr wrap="square" lIns="0" tIns="0" rIns="0" bIns="0" rtlCol="0" anchor="t"/>
          <a:lstStyle/>
          <a:p>
            <a:pPr>
              <a:lnSpc>
                <a:spcPts val="2292"/>
              </a:lnSpc>
            </a:pPr>
            <a:r>
              <a:rPr lang="en-US" sz="1833" dirty="0">
                <a:solidFill>
                  <a:srgbClr val="272525"/>
                </a:solidFill>
                <a:latin typeface="Source Serif Pro Semi Bold" pitchFamily="34" charset="0"/>
                <a:ea typeface="Source Serif Pro Semi Bold" pitchFamily="34" charset="-122"/>
                <a:cs typeface="Source Serif Pro Semi Bold" pitchFamily="34" charset="-120"/>
              </a:rPr>
              <a:t>End-to-End Data Science</a:t>
            </a:r>
            <a:endParaRPr lang="en-US" sz="1833" dirty="0"/>
          </a:p>
        </p:txBody>
      </p:sp>
      <p:sp>
        <p:nvSpPr>
          <p:cNvPr id="6" name="Text 3"/>
          <p:cNvSpPr/>
          <p:nvPr/>
        </p:nvSpPr>
        <p:spPr>
          <a:xfrm>
            <a:off x="903883" y="3074690"/>
            <a:ext cx="2600623" cy="957560"/>
          </a:xfrm>
          <a:prstGeom prst="rect">
            <a:avLst/>
          </a:prstGeom>
          <a:noFill/>
          <a:ln/>
        </p:spPr>
        <p:txBody>
          <a:bodyPr wrap="square" lIns="0" tIns="0" rIns="0" bIns="0" rtlCol="0" anchor="t"/>
          <a:lstStyle/>
          <a:p>
            <a:pPr>
              <a:lnSpc>
                <a:spcPts val="2500"/>
              </a:lnSpc>
            </a:pPr>
            <a:r>
              <a:rPr lang="en-US" sz="1542" dirty="0">
                <a:solidFill>
                  <a:srgbClr val="272525"/>
                </a:solidFill>
                <a:latin typeface="Source Sans Pro" pitchFamily="34" charset="0"/>
                <a:ea typeface="Source Sans Pro" pitchFamily="34" charset="-122"/>
                <a:cs typeface="Source Sans Pro" pitchFamily="34" charset="-120"/>
              </a:rPr>
              <a:t>Showcases the complete lifecycle from business understanding to deployment.</a:t>
            </a:r>
            <a:endParaRPr lang="en-US" sz="1542" dirty="0"/>
          </a:p>
        </p:txBody>
      </p:sp>
      <p:sp>
        <p:nvSpPr>
          <p:cNvPr id="7" name="Shape 4"/>
          <p:cNvSpPr/>
          <p:nvPr/>
        </p:nvSpPr>
        <p:spPr>
          <a:xfrm>
            <a:off x="3909715" y="2162671"/>
            <a:ext cx="3012182" cy="2075358"/>
          </a:xfrm>
          <a:prstGeom prst="roundRect">
            <a:avLst>
              <a:gd name="adj" fmla="val 4037"/>
            </a:avLst>
          </a:prstGeom>
          <a:solidFill>
            <a:srgbClr val="F0D4F7"/>
          </a:solidFill>
          <a:ln w="7620">
            <a:solidFill>
              <a:srgbClr val="D6BADD"/>
            </a:solidFill>
            <a:prstDash val="solid"/>
          </a:ln>
        </p:spPr>
        <p:txBody>
          <a:bodyPr/>
          <a:lstStyle/>
          <a:p>
            <a:endParaRPr lang="en-DE" sz="1500"/>
          </a:p>
        </p:txBody>
      </p:sp>
      <p:sp>
        <p:nvSpPr>
          <p:cNvPr id="8" name="Text 5"/>
          <p:cNvSpPr/>
          <p:nvPr/>
        </p:nvSpPr>
        <p:spPr>
          <a:xfrm>
            <a:off x="4115494" y="2368451"/>
            <a:ext cx="2465685" cy="293291"/>
          </a:xfrm>
          <a:prstGeom prst="rect">
            <a:avLst/>
          </a:prstGeom>
          <a:noFill/>
          <a:ln/>
        </p:spPr>
        <p:txBody>
          <a:bodyPr wrap="none" lIns="0" tIns="0" rIns="0" bIns="0" rtlCol="0" anchor="t"/>
          <a:lstStyle/>
          <a:p>
            <a:pPr>
              <a:lnSpc>
                <a:spcPts val="2292"/>
              </a:lnSpc>
            </a:pPr>
            <a:r>
              <a:rPr lang="en-US" sz="1833" dirty="0">
                <a:solidFill>
                  <a:srgbClr val="272525"/>
                </a:solidFill>
                <a:latin typeface="Source Serif Pro Semi Bold" pitchFamily="34" charset="0"/>
                <a:ea typeface="Source Serif Pro Semi Bold" pitchFamily="34" charset="-122"/>
                <a:cs typeface="Source Serif Pro Semi Bold" pitchFamily="34" charset="-120"/>
              </a:rPr>
              <a:t>Real-World Application</a:t>
            </a:r>
            <a:endParaRPr lang="en-US" sz="1833" dirty="0"/>
          </a:p>
        </p:txBody>
      </p:sp>
      <p:sp>
        <p:nvSpPr>
          <p:cNvPr id="9" name="Text 6"/>
          <p:cNvSpPr/>
          <p:nvPr/>
        </p:nvSpPr>
        <p:spPr>
          <a:xfrm>
            <a:off x="4115494" y="2781399"/>
            <a:ext cx="2600623" cy="957560"/>
          </a:xfrm>
          <a:prstGeom prst="rect">
            <a:avLst/>
          </a:prstGeom>
          <a:noFill/>
          <a:ln/>
        </p:spPr>
        <p:txBody>
          <a:bodyPr wrap="square" lIns="0" tIns="0" rIns="0" bIns="0" rtlCol="0" anchor="t"/>
          <a:lstStyle/>
          <a:p>
            <a:pPr>
              <a:lnSpc>
                <a:spcPts val="2500"/>
              </a:lnSpc>
            </a:pPr>
            <a:r>
              <a:rPr lang="en-US" sz="1542" dirty="0">
                <a:solidFill>
                  <a:srgbClr val="272525"/>
                </a:solidFill>
                <a:latin typeface="Source Sans Pro" pitchFamily="34" charset="0"/>
                <a:ea typeface="Source Sans Pro" pitchFamily="34" charset="-122"/>
                <a:cs typeface="Source Sans Pro" pitchFamily="34" charset="-120"/>
              </a:rPr>
              <a:t>Built as a prototype for a B2B AI product with practical business value.</a:t>
            </a:r>
            <a:endParaRPr lang="en-US" sz="1542" dirty="0"/>
          </a:p>
        </p:txBody>
      </p:sp>
      <p:sp>
        <p:nvSpPr>
          <p:cNvPr id="10" name="Shape 7"/>
          <p:cNvSpPr/>
          <p:nvPr/>
        </p:nvSpPr>
        <p:spPr>
          <a:xfrm>
            <a:off x="698104" y="4437460"/>
            <a:ext cx="6223794" cy="1143694"/>
          </a:xfrm>
          <a:prstGeom prst="roundRect">
            <a:avLst>
              <a:gd name="adj" fmla="val 7326"/>
            </a:avLst>
          </a:prstGeom>
          <a:solidFill>
            <a:srgbClr val="F0D4F7"/>
          </a:solidFill>
          <a:ln w="7620">
            <a:solidFill>
              <a:srgbClr val="D6BADD"/>
            </a:solidFill>
            <a:prstDash val="solid"/>
          </a:ln>
        </p:spPr>
        <p:txBody>
          <a:bodyPr/>
          <a:lstStyle/>
          <a:p>
            <a:endParaRPr lang="en-DE" sz="1500"/>
          </a:p>
        </p:txBody>
      </p:sp>
      <p:sp>
        <p:nvSpPr>
          <p:cNvPr id="11" name="Text 8"/>
          <p:cNvSpPr/>
          <p:nvPr/>
        </p:nvSpPr>
        <p:spPr>
          <a:xfrm>
            <a:off x="903883" y="4643240"/>
            <a:ext cx="2346821" cy="293291"/>
          </a:xfrm>
          <a:prstGeom prst="rect">
            <a:avLst/>
          </a:prstGeom>
          <a:noFill/>
          <a:ln/>
        </p:spPr>
        <p:txBody>
          <a:bodyPr wrap="none" lIns="0" tIns="0" rIns="0" bIns="0" rtlCol="0" anchor="t"/>
          <a:lstStyle/>
          <a:p>
            <a:pPr>
              <a:lnSpc>
                <a:spcPts val="2292"/>
              </a:lnSpc>
            </a:pPr>
            <a:r>
              <a:rPr lang="en-US" sz="1833" dirty="0">
                <a:solidFill>
                  <a:srgbClr val="272525"/>
                </a:solidFill>
                <a:latin typeface="Source Serif Pro Semi Bold" pitchFamily="34" charset="0"/>
                <a:ea typeface="Source Serif Pro Semi Bold" pitchFamily="34" charset="-122"/>
                <a:cs typeface="Source Serif Pro Semi Bold" pitchFamily="34" charset="-120"/>
              </a:rPr>
              <a:t>HR Empowerment</a:t>
            </a:r>
            <a:endParaRPr lang="en-US" sz="1833" dirty="0"/>
          </a:p>
        </p:txBody>
      </p:sp>
      <p:sp>
        <p:nvSpPr>
          <p:cNvPr id="12" name="Text 9"/>
          <p:cNvSpPr/>
          <p:nvPr/>
        </p:nvSpPr>
        <p:spPr>
          <a:xfrm>
            <a:off x="903883" y="5056187"/>
            <a:ext cx="5812234" cy="319187"/>
          </a:xfrm>
          <a:prstGeom prst="rect">
            <a:avLst/>
          </a:prstGeom>
          <a:noFill/>
          <a:ln/>
        </p:spPr>
        <p:txBody>
          <a:bodyPr wrap="none" lIns="0" tIns="0" rIns="0" bIns="0" rtlCol="0" anchor="t"/>
          <a:lstStyle/>
          <a:p>
            <a:pPr>
              <a:lnSpc>
                <a:spcPts val="2500"/>
              </a:lnSpc>
            </a:pPr>
            <a:r>
              <a:rPr lang="en-US" sz="1542" dirty="0">
                <a:solidFill>
                  <a:srgbClr val="272525"/>
                </a:solidFill>
                <a:latin typeface="Source Sans Pro" pitchFamily="34" charset="0"/>
                <a:ea typeface="Source Sans Pro" pitchFamily="34" charset="-122"/>
                <a:cs typeface="Source Sans Pro" pitchFamily="34" charset="-120"/>
              </a:rPr>
              <a:t>Enables SMEs to forecast attrition and plan succession effectively.</a:t>
            </a:r>
            <a:endParaRPr lang="en-US" sz="1542"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98104" y="599480"/>
            <a:ext cx="6566594" cy="586681"/>
          </a:xfrm>
          <a:prstGeom prst="rect">
            <a:avLst/>
          </a:prstGeom>
          <a:noFill/>
          <a:ln/>
        </p:spPr>
        <p:txBody>
          <a:bodyPr wrap="none" lIns="0" tIns="0" rIns="0" bIns="0" rtlCol="0" anchor="t"/>
          <a:lstStyle/>
          <a:p>
            <a:pPr>
              <a:lnSpc>
                <a:spcPts val="4583"/>
              </a:lnSpc>
            </a:pPr>
            <a:r>
              <a:rPr lang="en-US" sz="3667" dirty="0"/>
              <a:t>Business Case Defined:</a:t>
            </a:r>
          </a:p>
        </p:txBody>
      </p:sp>
      <p:pic>
        <p:nvPicPr>
          <p:cNvPr id="3" name="Image 0" descr="preencoded.png"/>
          <p:cNvPicPr>
            <a:picLocks noChangeAspect="1"/>
          </p:cNvPicPr>
          <p:nvPr/>
        </p:nvPicPr>
        <p:blipFill>
          <a:blip r:embed="rId3"/>
          <a:stretch>
            <a:fillRect/>
          </a:stretch>
        </p:blipFill>
        <p:spPr>
          <a:xfrm>
            <a:off x="2729012" y="1585120"/>
            <a:ext cx="1335882" cy="1130994"/>
          </a:xfrm>
          <a:prstGeom prst="rect">
            <a:avLst/>
          </a:prstGeom>
        </p:spPr>
      </p:pic>
      <p:pic>
        <p:nvPicPr>
          <p:cNvPr id="4" name="Image 1" descr="preencoded.png"/>
          <p:cNvPicPr>
            <a:picLocks noChangeAspect="1"/>
          </p:cNvPicPr>
          <p:nvPr/>
        </p:nvPicPr>
        <p:blipFill>
          <a:blip r:embed="rId4"/>
          <a:stretch>
            <a:fillRect/>
          </a:stretch>
        </p:blipFill>
        <p:spPr>
          <a:xfrm>
            <a:off x="3256657" y="2114947"/>
            <a:ext cx="280492" cy="350639"/>
          </a:xfrm>
          <a:prstGeom prst="rect">
            <a:avLst/>
          </a:prstGeom>
        </p:spPr>
      </p:pic>
      <p:sp>
        <p:nvSpPr>
          <p:cNvPr id="5" name="Text 1"/>
          <p:cNvSpPr/>
          <p:nvPr/>
        </p:nvSpPr>
        <p:spPr>
          <a:xfrm>
            <a:off x="4264323" y="1784549"/>
            <a:ext cx="2346821" cy="293291"/>
          </a:xfrm>
          <a:prstGeom prst="rect">
            <a:avLst/>
          </a:prstGeom>
          <a:noFill/>
          <a:ln/>
        </p:spPr>
        <p:txBody>
          <a:bodyPr wrap="none" lIns="0" tIns="0" rIns="0" bIns="0" rtlCol="0" anchor="t"/>
          <a:lstStyle/>
          <a:p>
            <a:pPr>
              <a:lnSpc>
                <a:spcPts val="2292"/>
              </a:lnSpc>
            </a:pPr>
            <a:r>
              <a:rPr lang="en-US" sz="1833" dirty="0">
                <a:solidFill>
                  <a:srgbClr val="272525"/>
                </a:solidFill>
                <a:latin typeface="Source Serif Pro Semi Bold" pitchFamily="34" charset="0"/>
                <a:ea typeface="Source Serif Pro Semi Bold" pitchFamily="34" charset="-122"/>
                <a:cs typeface="Source Serif Pro Semi Bold" pitchFamily="34" charset="-120"/>
              </a:rPr>
              <a:t>Solution</a:t>
            </a:r>
            <a:endParaRPr lang="en-US" sz="1833" dirty="0"/>
          </a:p>
        </p:txBody>
      </p:sp>
      <p:sp>
        <p:nvSpPr>
          <p:cNvPr id="6" name="Text 2"/>
          <p:cNvSpPr/>
          <p:nvPr/>
        </p:nvSpPr>
        <p:spPr>
          <a:xfrm>
            <a:off x="4264323" y="2197497"/>
            <a:ext cx="3604319" cy="319187"/>
          </a:xfrm>
          <a:prstGeom prst="rect">
            <a:avLst/>
          </a:prstGeom>
          <a:noFill/>
          <a:ln/>
        </p:spPr>
        <p:txBody>
          <a:bodyPr wrap="none" lIns="0" tIns="0" rIns="0" bIns="0" rtlCol="0" anchor="t"/>
          <a:lstStyle/>
          <a:p>
            <a:pPr>
              <a:lnSpc>
                <a:spcPts val="2500"/>
              </a:lnSpc>
            </a:pPr>
            <a:r>
              <a:rPr lang="en-US" sz="1542" dirty="0">
                <a:solidFill>
                  <a:srgbClr val="272525"/>
                </a:solidFill>
                <a:latin typeface="Source Sans Pro" pitchFamily="34" charset="0"/>
                <a:ea typeface="Source Sans Pro" pitchFamily="34" charset="-122"/>
                <a:cs typeface="Source Sans Pro" pitchFamily="34" charset="-120"/>
              </a:rPr>
              <a:t>Predictive AI toolkit for HR decision-making</a:t>
            </a:r>
            <a:endParaRPr lang="en-US" sz="1542" dirty="0"/>
          </a:p>
        </p:txBody>
      </p:sp>
      <p:sp>
        <p:nvSpPr>
          <p:cNvPr id="7" name="Shape 3"/>
          <p:cNvSpPr/>
          <p:nvPr/>
        </p:nvSpPr>
        <p:spPr>
          <a:xfrm>
            <a:off x="4114701" y="2728318"/>
            <a:ext cx="7329388" cy="12700"/>
          </a:xfrm>
          <a:prstGeom prst="roundRect">
            <a:avLst>
              <a:gd name="adj" fmla="val 659712"/>
            </a:avLst>
          </a:prstGeom>
          <a:solidFill>
            <a:srgbClr val="D6BADD"/>
          </a:solidFill>
          <a:ln/>
        </p:spPr>
        <p:txBody>
          <a:bodyPr/>
          <a:lstStyle/>
          <a:p>
            <a:endParaRPr lang="en-DE" sz="1500"/>
          </a:p>
        </p:txBody>
      </p:sp>
      <p:pic>
        <p:nvPicPr>
          <p:cNvPr id="8" name="Image 2" descr="preencoded.png"/>
          <p:cNvPicPr>
            <a:picLocks noChangeAspect="1"/>
          </p:cNvPicPr>
          <p:nvPr/>
        </p:nvPicPr>
        <p:blipFill>
          <a:blip r:embed="rId5"/>
          <a:stretch>
            <a:fillRect/>
          </a:stretch>
        </p:blipFill>
        <p:spPr>
          <a:xfrm>
            <a:off x="2061071" y="2765921"/>
            <a:ext cx="2671862" cy="1130994"/>
          </a:xfrm>
          <a:prstGeom prst="rect">
            <a:avLst/>
          </a:prstGeom>
        </p:spPr>
      </p:pic>
      <p:pic>
        <p:nvPicPr>
          <p:cNvPr id="9" name="Image 3" descr="preencoded.png"/>
          <p:cNvPicPr>
            <a:picLocks noChangeAspect="1"/>
          </p:cNvPicPr>
          <p:nvPr/>
        </p:nvPicPr>
        <p:blipFill>
          <a:blip r:embed="rId6"/>
          <a:stretch>
            <a:fillRect/>
          </a:stretch>
        </p:blipFill>
        <p:spPr>
          <a:xfrm>
            <a:off x="3256657" y="3156050"/>
            <a:ext cx="280492" cy="350639"/>
          </a:xfrm>
          <a:prstGeom prst="rect">
            <a:avLst/>
          </a:prstGeom>
        </p:spPr>
      </p:pic>
      <p:sp>
        <p:nvSpPr>
          <p:cNvPr id="10" name="Text 4"/>
          <p:cNvSpPr/>
          <p:nvPr/>
        </p:nvSpPr>
        <p:spPr>
          <a:xfrm>
            <a:off x="4932363" y="2965351"/>
            <a:ext cx="2346821" cy="293291"/>
          </a:xfrm>
          <a:prstGeom prst="rect">
            <a:avLst/>
          </a:prstGeom>
          <a:noFill/>
          <a:ln/>
        </p:spPr>
        <p:txBody>
          <a:bodyPr wrap="none" lIns="0" tIns="0" rIns="0" bIns="0" rtlCol="0" anchor="t"/>
          <a:lstStyle/>
          <a:p>
            <a:pPr>
              <a:lnSpc>
                <a:spcPts val="2292"/>
              </a:lnSpc>
            </a:pPr>
            <a:r>
              <a:rPr lang="en-US" sz="1833" dirty="0">
                <a:solidFill>
                  <a:srgbClr val="272525"/>
                </a:solidFill>
                <a:latin typeface="Source Serif Pro Semi Bold" pitchFamily="34" charset="0"/>
                <a:ea typeface="Source Serif Pro Semi Bold" pitchFamily="34" charset="-122"/>
                <a:cs typeface="Source Serif Pro Semi Bold" pitchFamily="34" charset="-120"/>
              </a:rPr>
              <a:t>Business Impact</a:t>
            </a:r>
            <a:endParaRPr lang="en-US" sz="1833" dirty="0"/>
          </a:p>
        </p:txBody>
      </p:sp>
      <p:sp>
        <p:nvSpPr>
          <p:cNvPr id="11" name="Text 5"/>
          <p:cNvSpPr/>
          <p:nvPr/>
        </p:nvSpPr>
        <p:spPr>
          <a:xfrm>
            <a:off x="4932363" y="3378299"/>
            <a:ext cx="4372173" cy="319187"/>
          </a:xfrm>
          <a:prstGeom prst="rect">
            <a:avLst/>
          </a:prstGeom>
          <a:noFill/>
          <a:ln/>
        </p:spPr>
        <p:txBody>
          <a:bodyPr wrap="none" lIns="0" tIns="0" rIns="0" bIns="0" rtlCol="0" anchor="t"/>
          <a:lstStyle/>
          <a:p>
            <a:pPr>
              <a:lnSpc>
                <a:spcPts val="2500"/>
              </a:lnSpc>
            </a:pPr>
            <a:r>
              <a:rPr lang="en-US" sz="1542" dirty="0">
                <a:solidFill>
                  <a:srgbClr val="272525"/>
                </a:solidFill>
                <a:latin typeface="Source Sans Pro" pitchFamily="34" charset="0"/>
                <a:ea typeface="Source Sans Pro" pitchFamily="34" charset="-122"/>
                <a:cs typeface="Source Sans Pro" pitchFamily="34" charset="-120"/>
              </a:rPr>
              <a:t>Reduce replacement costs and maintain productivity</a:t>
            </a:r>
            <a:endParaRPr lang="en-US" sz="1542" dirty="0"/>
          </a:p>
        </p:txBody>
      </p:sp>
      <p:sp>
        <p:nvSpPr>
          <p:cNvPr id="12" name="Shape 6"/>
          <p:cNvSpPr/>
          <p:nvPr/>
        </p:nvSpPr>
        <p:spPr>
          <a:xfrm>
            <a:off x="4782741" y="3909119"/>
            <a:ext cx="6661348" cy="12700"/>
          </a:xfrm>
          <a:prstGeom prst="roundRect">
            <a:avLst>
              <a:gd name="adj" fmla="val 659712"/>
            </a:avLst>
          </a:prstGeom>
          <a:solidFill>
            <a:srgbClr val="D6BADD"/>
          </a:solidFill>
          <a:ln/>
        </p:spPr>
        <p:txBody>
          <a:bodyPr/>
          <a:lstStyle/>
          <a:p>
            <a:endParaRPr lang="en-DE" sz="1500"/>
          </a:p>
        </p:txBody>
      </p:sp>
      <p:pic>
        <p:nvPicPr>
          <p:cNvPr id="13" name="Image 4" descr="preencoded.png"/>
          <p:cNvPicPr>
            <a:picLocks noChangeAspect="1"/>
          </p:cNvPicPr>
          <p:nvPr/>
        </p:nvPicPr>
        <p:blipFill>
          <a:blip r:embed="rId7"/>
          <a:stretch>
            <a:fillRect/>
          </a:stretch>
        </p:blipFill>
        <p:spPr>
          <a:xfrm>
            <a:off x="1393032" y="3946724"/>
            <a:ext cx="4007843" cy="1130994"/>
          </a:xfrm>
          <a:prstGeom prst="rect">
            <a:avLst/>
          </a:prstGeom>
        </p:spPr>
      </p:pic>
      <p:pic>
        <p:nvPicPr>
          <p:cNvPr id="14" name="Image 5" descr="preencoded.png"/>
          <p:cNvPicPr>
            <a:picLocks noChangeAspect="1"/>
          </p:cNvPicPr>
          <p:nvPr/>
        </p:nvPicPr>
        <p:blipFill>
          <a:blip r:embed="rId8"/>
          <a:stretch>
            <a:fillRect/>
          </a:stretch>
        </p:blipFill>
        <p:spPr>
          <a:xfrm>
            <a:off x="3256657" y="4336852"/>
            <a:ext cx="280492" cy="350639"/>
          </a:xfrm>
          <a:prstGeom prst="rect">
            <a:avLst/>
          </a:prstGeom>
        </p:spPr>
      </p:pic>
      <p:sp>
        <p:nvSpPr>
          <p:cNvPr id="15" name="Text 7"/>
          <p:cNvSpPr/>
          <p:nvPr/>
        </p:nvSpPr>
        <p:spPr>
          <a:xfrm>
            <a:off x="5600304" y="4146154"/>
            <a:ext cx="2346821" cy="293291"/>
          </a:xfrm>
          <a:prstGeom prst="rect">
            <a:avLst/>
          </a:prstGeom>
          <a:noFill/>
          <a:ln/>
        </p:spPr>
        <p:txBody>
          <a:bodyPr wrap="none" lIns="0" tIns="0" rIns="0" bIns="0" rtlCol="0" anchor="t"/>
          <a:lstStyle/>
          <a:p>
            <a:pPr>
              <a:lnSpc>
                <a:spcPts val="2292"/>
              </a:lnSpc>
            </a:pPr>
            <a:r>
              <a:rPr lang="en-US" sz="1833" dirty="0">
                <a:solidFill>
                  <a:srgbClr val="272525"/>
                </a:solidFill>
                <a:latin typeface="Source Serif Pro Semi Bold" pitchFamily="34" charset="0"/>
                <a:ea typeface="Source Serif Pro Semi Bold" pitchFamily="34" charset="-122"/>
                <a:cs typeface="Source Serif Pro Semi Bold" pitchFamily="34" charset="-120"/>
              </a:rPr>
              <a:t>Challenge</a:t>
            </a:r>
            <a:endParaRPr lang="en-US" sz="1833" dirty="0"/>
          </a:p>
        </p:txBody>
      </p:sp>
      <p:sp>
        <p:nvSpPr>
          <p:cNvPr id="16" name="Text 8"/>
          <p:cNvSpPr/>
          <p:nvPr/>
        </p:nvSpPr>
        <p:spPr>
          <a:xfrm>
            <a:off x="5600304" y="4559102"/>
            <a:ext cx="3658989" cy="319187"/>
          </a:xfrm>
          <a:prstGeom prst="rect">
            <a:avLst/>
          </a:prstGeom>
          <a:noFill/>
          <a:ln/>
        </p:spPr>
        <p:txBody>
          <a:bodyPr wrap="none" lIns="0" tIns="0" rIns="0" bIns="0" rtlCol="0" anchor="t"/>
          <a:lstStyle/>
          <a:p>
            <a:pPr>
              <a:lnSpc>
                <a:spcPts val="2500"/>
              </a:lnSpc>
            </a:pPr>
            <a:r>
              <a:rPr lang="en-US" sz="1542" dirty="0">
                <a:solidFill>
                  <a:srgbClr val="272525"/>
                </a:solidFill>
                <a:latin typeface="Source Sans Pro" pitchFamily="34" charset="0"/>
                <a:ea typeface="Source Sans Pro" pitchFamily="34" charset="-122"/>
                <a:cs typeface="Source Sans Pro" pitchFamily="34" charset="-120"/>
              </a:rPr>
              <a:t>Unexpected departures and leadership gaps</a:t>
            </a:r>
            <a:endParaRPr lang="en-US" sz="1542" dirty="0"/>
          </a:p>
        </p:txBody>
      </p:sp>
      <p:sp>
        <p:nvSpPr>
          <p:cNvPr id="17" name="Shape 9"/>
          <p:cNvSpPr/>
          <p:nvPr/>
        </p:nvSpPr>
        <p:spPr>
          <a:xfrm>
            <a:off x="5450682" y="5089922"/>
            <a:ext cx="5993408" cy="12700"/>
          </a:xfrm>
          <a:prstGeom prst="roundRect">
            <a:avLst>
              <a:gd name="adj" fmla="val 659712"/>
            </a:avLst>
          </a:prstGeom>
          <a:solidFill>
            <a:srgbClr val="D6BADD"/>
          </a:solidFill>
          <a:ln/>
        </p:spPr>
        <p:txBody>
          <a:bodyPr/>
          <a:lstStyle/>
          <a:p>
            <a:endParaRPr lang="en-DE" sz="1500"/>
          </a:p>
        </p:txBody>
      </p:sp>
      <p:pic>
        <p:nvPicPr>
          <p:cNvPr id="18" name="Image 6" descr="preencoded.png"/>
          <p:cNvPicPr>
            <a:picLocks noChangeAspect="1"/>
          </p:cNvPicPr>
          <p:nvPr/>
        </p:nvPicPr>
        <p:blipFill>
          <a:blip r:embed="rId9"/>
          <a:stretch>
            <a:fillRect/>
          </a:stretch>
        </p:blipFill>
        <p:spPr>
          <a:xfrm>
            <a:off x="725091" y="5127526"/>
            <a:ext cx="5343823" cy="1130994"/>
          </a:xfrm>
          <a:prstGeom prst="rect">
            <a:avLst/>
          </a:prstGeom>
        </p:spPr>
      </p:pic>
      <p:pic>
        <p:nvPicPr>
          <p:cNvPr id="19" name="Image 7" descr="preencoded.png"/>
          <p:cNvPicPr>
            <a:picLocks noChangeAspect="1"/>
          </p:cNvPicPr>
          <p:nvPr/>
        </p:nvPicPr>
        <p:blipFill>
          <a:blip r:embed="rId10"/>
          <a:stretch>
            <a:fillRect/>
          </a:stretch>
        </p:blipFill>
        <p:spPr>
          <a:xfrm>
            <a:off x="3256657" y="5517655"/>
            <a:ext cx="280492" cy="350639"/>
          </a:xfrm>
          <a:prstGeom prst="rect">
            <a:avLst/>
          </a:prstGeom>
        </p:spPr>
      </p:pic>
      <p:sp>
        <p:nvSpPr>
          <p:cNvPr id="20" name="Text 10"/>
          <p:cNvSpPr/>
          <p:nvPr/>
        </p:nvSpPr>
        <p:spPr>
          <a:xfrm>
            <a:off x="6268344" y="5326956"/>
            <a:ext cx="2346821" cy="293291"/>
          </a:xfrm>
          <a:prstGeom prst="rect">
            <a:avLst/>
          </a:prstGeom>
          <a:noFill/>
          <a:ln/>
        </p:spPr>
        <p:txBody>
          <a:bodyPr wrap="none" lIns="0" tIns="0" rIns="0" bIns="0" rtlCol="0" anchor="t"/>
          <a:lstStyle/>
          <a:p>
            <a:pPr>
              <a:lnSpc>
                <a:spcPts val="2292"/>
              </a:lnSpc>
            </a:pPr>
            <a:r>
              <a:rPr lang="en-US" sz="1833" dirty="0">
                <a:solidFill>
                  <a:srgbClr val="272525"/>
                </a:solidFill>
                <a:latin typeface="Source Serif Pro Semi Bold" pitchFamily="34" charset="0"/>
                <a:ea typeface="Source Serif Pro Semi Bold" pitchFamily="34" charset="-122"/>
                <a:cs typeface="Source Serif Pro Semi Bold" pitchFamily="34" charset="-120"/>
              </a:rPr>
              <a:t>Problem</a:t>
            </a:r>
            <a:endParaRPr lang="en-US" sz="1833" dirty="0"/>
          </a:p>
        </p:txBody>
      </p:sp>
      <p:sp>
        <p:nvSpPr>
          <p:cNvPr id="21" name="Text 11"/>
          <p:cNvSpPr/>
          <p:nvPr/>
        </p:nvSpPr>
        <p:spPr>
          <a:xfrm>
            <a:off x="6268343" y="5739904"/>
            <a:ext cx="4450557" cy="319187"/>
          </a:xfrm>
          <a:prstGeom prst="rect">
            <a:avLst/>
          </a:prstGeom>
          <a:noFill/>
          <a:ln/>
        </p:spPr>
        <p:txBody>
          <a:bodyPr wrap="none" lIns="0" tIns="0" rIns="0" bIns="0" rtlCol="0" anchor="t"/>
          <a:lstStyle/>
          <a:p>
            <a:pPr>
              <a:lnSpc>
                <a:spcPts val="2500"/>
              </a:lnSpc>
            </a:pPr>
            <a:r>
              <a:rPr lang="en-US" sz="1542" dirty="0">
                <a:solidFill>
                  <a:srgbClr val="272525"/>
                </a:solidFill>
                <a:latin typeface="Source Sans Pro" pitchFamily="34" charset="0"/>
                <a:ea typeface="Source Sans Pro" pitchFamily="34" charset="-122"/>
                <a:cs typeface="Source Sans Pro" pitchFamily="34" charset="-120"/>
              </a:rPr>
              <a:t>SMEs struggle with retention and succession planning</a:t>
            </a:r>
            <a:endParaRPr lang="en-US" sz="1542"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98103" y="1046957"/>
            <a:ext cx="4693742" cy="586681"/>
          </a:xfrm>
          <a:prstGeom prst="rect">
            <a:avLst/>
          </a:prstGeom>
          <a:noFill/>
          <a:ln/>
        </p:spPr>
        <p:txBody>
          <a:bodyPr wrap="none" lIns="0" tIns="0" rIns="0" bIns="0" rtlCol="0" anchor="t"/>
          <a:lstStyle/>
          <a:p>
            <a:pPr>
              <a:lnSpc>
                <a:spcPts val="4583"/>
              </a:lnSpc>
            </a:pPr>
            <a:r>
              <a:rPr lang="en-US" sz="3667" dirty="0">
                <a:solidFill>
                  <a:srgbClr val="000000"/>
                </a:solidFill>
                <a:latin typeface="Source Serif Pro Semi Bold" pitchFamily="34" charset="0"/>
                <a:ea typeface="Source Serif Pro Semi Bold" pitchFamily="34" charset="-122"/>
                <a:cs typeface="Source Serif Pro Semi Bold" pitchFamily="34" charset="-120"/>
              </a:rPr>
              <a:t>Project Methodology</a:t>
            </a:r>
            <a:endParaRPr lang="en-US" sz="3667" dirty="0"/>
          </a:p>
        </p:txBody>
      </p:sp>
      <p:sp>
        <p:nvSpPr>
          <p:cNvPr id="3" name="Text 1"/>
          <p:cNvSpPr/>
          <p:nvPr/>
        </p:nvSpPr>
        <p:spPr>
          <a:xfrm>
            <a:off x="1560810" y="2376686"/>
            <a:ext cx="2346821" cy="293291"/>
          </a:xfrm>
          <a:prstGeom prst="rect">
            <a:avLst/>
          </a:prstGeom>
          <a:noFill/>
          <a:ln/>
        </p:spPr>
        <p:txBody>
          <a:bodyPr wrap="none" lIns="0" tIns="0" rIns="0" bIns="0" rtlCol="0" anchor="t"/>
          <a:lstStyle/>
          <a:p>
            <a:pPr algn="r">
              <a:lnSpc>
                <a:spcPts val="2292"/>
              </a:lnSpc>
            </a:pPr>
            <a:r>
              <a:rPr lang="en-US" sz="1833" dirty="0">
                <a:solidFill>
                  <a:srgbClr val="272525"/>
                </a:solidFill>
                <a:latin typeface="Source Serif Pro Semi Bold" pitchFamily="34" charset="0"/>
                <a:ea typeface="Source Serif Pro Semi Bold" pitchFamily="34" charset="-122"/>
                <a:cs typeface="Source Serif Pro Semi Bold" pitchFamily="34" charset="-120"/>
              </a:rPr>
              <a:t>Data Collection</a:t>
            </a:r>
            <a:endParaRPr lang="en-US" sz="1833" dirty="0"/>
          </a:p>
        </p:txBody>
      </p:sp>
      <p:sp>
        <p:nvSpPr>
          <p:cNvPr id="4" name="Text 2"/>
          <p:cNvSpPr/>
          <p:nvPr/>
        </p:nvSpPr>
        <p:spPr>
          <a:xfrm>
            <a:off x="698104" y="2789634"/>
            <a:ext cx="3209528" cy="638373"/>
          </a:xfrm>
          <a:prstGeom prst="rect">
            <a:avLst/>
          </a:prstGeom>
          <a:noFill/>
          <a:ln/>
        </p:spPr>
        <p:txBody>
          <a:bodyPr wrap="square" lIns="0" tIns="0" rIns="0" bIns="0" rtlCol="0" anchor="t"/>
          <a:lstStyle/>
          <a:p>
            <a:pPr algn="r">
              <a:lnSpc>
                <a:spcPts val="2500"/>
              </a:lnSpc>
            </a:pPr>
            <a:r>
              <a:rPr lang="en-US" sz="1542" dirty="0">
                <a:solidFill>
                  <a:srgbClr val="272525"/>
                </a:solidFill>
                <a:latin typeface="Source Sans Pro" pitchFamily="34" charset="0"/>
                <a:ea typeface="Source Sans Pro" pitchFamily="34" charset="-122"/>
                <a:cs typeface="Source Sans Pro" pitchFamily="34" charset="-120"/>
              </a:rPr>
              <a:t>HR datasets with attrition and leadership metrics</a:t>
            </a:r>
            <a:endParaRPr lang="en-US" sz="1542" dirty="0"/>
          </a:p>
        </p:txBody>
      </p:sp>
      <p:pic>
        <p:nvPicPr>
          <p:cNvPr id="5" name="Image 0" descr="preencoded.png"/>
          <p:cNvPicPr>
            <a:picLocks noChangeAspect="1"/>
          </p:cNvPicPr>
          <p:nvPr/>
        </p:nvPicPr>
        <p:blipFill>
          <a:blip r:embed="rId3"/>
          <a:stretch>
            <a:fillRect/>
          </a:stretch>
        </p:blipFill>
        <p:spPr>
          <a:xfrm>
            <a:off x="4206776" y="2032595"/>
            <a:ext cx="3778448" cy="3778448"/>
          </a:xfrm>
          <a:prstGeom prst="rect">
            <a:avLst/>
          </a:prstGeom>
        </p:spPr>
      </p:pic>
      <p:pic>
        <p:nvPicPr>
          <p:cNvPr id="6" name="Image 1" descr="preencoded.png"/>
          <p:cNvPicPr>
            <a:picLocks noChangeAspect="1"/>
          </p:cNvPicPr>
          <p:nvPr/>
        </p:nvPicPr>
        <p:blipFill>
          <a:blip r:embed="rId4"/>
          <a:stretch>
            <a:fillRect/>
          </a:stretch>
        </p:blipFill>
        <p:spPr>
          <a:xfrm>
            <a:off x="5186263" y="2653308"/>
            <a:ext cx="298450" cy="373063"/>
          </a:xfrm>
          <a:prstGeom prst="rect">
            <a:avLst/>
          </a:prstGeom>
        </p:spPr>
      </p:pic>
      <p:sp>
        <p:nvSpPr>
          <p:cNvPr id="7" name="Text 3"/>
          <p:cNvSpPr/>
          <p:nvPr/>
        </p:nvSpPr>
        <p:spPr>
          <a:xfrm>
            <a:off x="8284370" y="2376686"/>
            <a:ext cx="2346821" cy="293291"/>
          </a:xfrm>
          <a:prstGeom prst="rect">
            <a:avLst/>
          </a:prstGeom>
          <a:noFill/>
          <a:ln/>
        </p:spPr>
        <p:txBody>
          <a:bodyPr wrap="none" lIns="0" tIns="0" rIns="0" bIns="0" rtlCol="0" anchor="t"/>
          <a:lstStyle/>
          <a:p>
            <a:pPr>
              <a:lnSpc>
                <a:spcPts val="2292"/>
              </a:lnSpc>
            </a:pPr>
            <a:r>
              <a:rPr lang="en-US" sz="1833" dirty="0">
                <a:solidFill>
                  <a:srgbClr val="272525"/>
                </a:solidFill>
                <a:latin typeface="Source Serif Pro Semi Bold" pitchFamily="34" charset="0"/>
                <a:ea typeface="Source Serif Pro Semi Bold" pitchFamily="34" charset="-122"/>
                <a:cs typeface="Source Serif Pro Semi Bold" pitchFamily="34" charset="-120"/>
              </a:rPr>
              <a:t>Data Preparation</a:t>
            </a:r>
            <a:endParaRPr lang="en-US" sz="1833" dirty="0"/>
          </a:p>
        </p:txBody>
      </p:sp>
      <p:sp>
        <p:nvSpPr>
          <p:cNvPr id="8" name="Text 4"/>
          <p:cNvSpPr/>
          <p:nvPr/>
        </p:nvSpPr>
        <p:spPr>
          <a:xfrm>
            <a:off x="8284369" y="2789634"/>
            <a:ext cx="3209528" cy="638373"/>
          </a:xfrm>
          <a:prstGeom prst="rect">
            <a:avLst/>
          </a:prstGeom>
          <a:noFill/>
          <a:ln/>
        </p:spPr>
        <p:txBody>
          <a:bodyPr wrap="square" lIns="0" tIns="0" rIns="0" bIns="0" rtlCol="0" anchor="t"/>
          <a:lstStyle/>
          <a:p>
            <a:pPr>
              <a:lnSpc>
                <a:spcPts val="2500"/>
              </a:lnSpc>
            </a:pPr>
            <a:r>
              <a:rPr lang="en-US" sz="1542" dirty="0">
                <a:solidFill>
                  <a:srgbClr val="272525"/>
                </a:solidFill>
                <a:latin typeface="Source Sans Pro" pitchFamily="34" charset="0"/>
                <a:ea typeface="Source Sans Pro" pitchFamily="34" charset="-122"/>
                <a:cs typeface="Source Sans Pro" pitchFamily="34" charset="-120"/>
              </a:rPr>
              <a:t>Cleaning, feature engineering, and validation</a:t>
            </a:r>
            <a:endParaRPr lang="en-US" sz="1542" dirty="0"/>
          </a:p>
        </p:txBody>
      </p:sp>
      <p:pic>
        <p:nvPicPr>
          <p:cNvPr id="9" name="Image 2" descr="preencoded.png"/>
          <p:cNvPicPr>
            <a:picLocks noChangeAspect="1"/>
          </p:cNvPicPr>
          <p:nvPr/>
        </p:nvPicPr>
        <p:blipFill>
          <a:blip r:embed="rId5"/>
          <a:stretch>
            <a:fillRect/>
          </a:stretch>
        </p:blipFill>
        <p:spPr>
          <a:xfrm>
            <a:off x="4206776" y="2032595"/>
            <a:ext cx="3778448" cy="3778448"/>
          </a:xfrm>
          <a:prstGeom prst="rect">
            <a:avLst/>
          </a:prstGeom>
        </p:spPr>
      </p:pic>
      <p:pic>
        <p:nvPicPr>
          <p:cNvPr id="10" name="Image 3" descr="preencoded.png"/>
          <p:cNvPicPr>
            <a:picLocks noChangeAspect="1"/>
          </p:cNvPicPr>
          <p:nvPr/>
        </p:nvPicPr>
        <p:blipFill>
          <a:blip r:embed="rId6"/>
          <a:stretch>
            <a:fillRect/>
          </a:stretch>
        </p:blipFill>
        <p:spPr>
          <a:xfrm>
            <a:off x="7028657" y="2974777"/>
            <a:ext cx="298450" cy="373063"/>
          </a:xfrm>
          <a:prstGeom prst="rect">
            <a:avLst/>
          </a:prstGeom>
        </p:spPr>
      </p:pic>
      <p:sp>
        <p:nvSpPr>
          <p:cNvPr id="11" name="Text 5"/>
          <p:cNvSpPr/>
          <p:nvPr/>
        </p:nvSpPr>
        <p:spPr>
          <a:xfrm>
            <a:off x="8284370" y="4415532"/>
            <a:ext cx="2346821" cy="293291"/>
          </a:xfrm>
          <a:prstGeom prst="rect">
            <a:avLst/>
          </a:prstGeom>
          <a:noFill/>
          <a:ln/>
        </p:spPr>
        <p:txBody>
          <a:bodyPr wrap="none" lIns="0" tIns="0" rIns="0" bIns="0" rtlCol="0" anchor="t"/>
          <a:lstStyle/>
          <a:p>
            <a:pPr>
              <a:lnSpc>
                <a:spcPts val="2292"/>
              </a:lnSpc>
            </a:pPr>
            <a:r>
              <a:rPr lang="en-US" sz="1833" dirty="0">
                <a:solidFill>
                  <a:srgbClr val="272525"/>
                </a:solidFill>
                <a:latin typeface="Source Serif Pro Semi Bold" pitchFamily="34" charset="0"/>
                <a:ea typeface="Source Serif Pro Semi Bold" pitchFamily="34" charset="-122"/>
                <a:cs typeface="Source Serif Pro Semi Bold" pitchFamily="34" charset="-120"/>
              </a:rPr>
              <a:t>Modeling</a:t>
            </a:r>
            <a:endParaRPr lang="en-US" sz="1833" dirty="0"/>
          </a:p>
        </p:txBody>
      </p:sp>
      <p:sp>
        <p:nvSpPr>
          <p:cNvPr id="12" name="Text 6"/>
          <p:cNvSpPr/>
          <p:nvPr/>
        </p:nvSpPr>
        <p:spPr>
          <a:xfrm>
            <a:off x="8284369" y="4828481"/>
            <a:ext cx="3209528" cy="638373"/>
          </a:xfrm>
          <a:prstGeom prst="rect">
            <a:avLst/>
          </a:prstGeom>
          <a:noFill/>
          <a:ln/>
        </p:spPr>
        <p:txBody>
          <a:bodyPr wrap="square" lIns="0" tIns="0" rIns="0" bIns="0" rtlCol="0" anchor="t"/>
          <a:lstStyle/>
          <a:p>
            <a:pPr>
              <a:lnSpc>
                <a:spcPts val="2500"/>
              </a:lnSpc>
            </a:pPr>
            <a:r>
              <a:rPr lang="en-US" sz="1542" dirty="0">
                <a:solidFill>
                  <a:srgbClr val="272525"/>
                </a:solidFill>
                <a:latin typeface="Source Sans Pro" pitchFamily="34" charset="0"/>
                <a:ea typeface="Source Sans Pro" pitchFamily="34" charset="-122"/>
                <a:cs typeface="Source Sans Pro" pitchFamily="34" charset="-120"/>
              </a:rPr>
              <a:t>Machine learning algorithms for prediction</a:t>
            </a:r>
            <a:endParaRPr lang="en-US" sz="1542" dirty="0"/>
          </a:p>
        </p:txBody>
      </p:sp>
      <p:pic>
        <p:nvPicPr>
          <p:cNvPr id="13" name="Image 4" descr="preencoded.png"/>
          <p:cNvPicPr>
            <a:picLocks noChangeAspect="1"/>
          </p:cNvPicPr>
          <p:nvPr/>
        </p:nvPicPr>
        <p:blipFill>
          <a:blip r:embed="rId7"/>
          <a:stretch>
            <a:fillRect/>
          </a:stretch>
        </p:blipFill>
        <p:spPr>
          <a:xfrm>
            <a:off x="4206776" y="2032595"/>
            <a:ext cx="3778448" cy="3778448"/>
          </a:xfrm>
          <a:prstGeom prst="rect">
            <a:avLst/>
          </a:prstGeom>
        </p:spPr>
      </p:pic>
      <p:pic>
        <p:nvPicPr>
          <p:cNvPr id="14" name="Image 5" descr="preencoded.png"/>
          <p:cNvPicPr>
            <a:picLocks noChangeAspect="1"/>
          </p:cNvPicPr>
          <p:nvPr/>
        </p:nvPicPr>
        <p:blipFill>
          <a:blip r:embed="rId8"/>
          <a:stretch>
            <a:fillRect/>
          </a:stretch>
        </p:blipFill>
        <p:spPr>
          <a:xfrm>
            <a:off x="6707188" y="4817169"/>
            <a:ext cx="298450" cy="373063"/>
          </a:xfrm>
          <a:prstGeom prst="rect">
            <a:avLst/>
          </a:prstGeom>
        </p:spPr>
      </p:pic>
      <p:sp>
        <p:nvSpPr>
          <p:cNvPr id="15" name="Text 7"/>
          <p:cNvSpPr/>
          <p:nvPr/>
        </p:nvSpPr>
        <p:spPr>
          <a:xfrm>
            <a:off x="1560810" y="4415532"/>
            <a:ext cx="2346821" cy="293291"/>
          </a:xfrm>
          <a:prstGeom prst="rect">
            <a:avLst/>
          </a:prstGeom>
          <a:noFill/>
          <a:ln/>
        </p:spPr>
        <p:txBody>
          <a:bodyPr wrap="none" lIns="0" tIns="0" rIns="0" bIns="0" rtlCol="0" anchor="t"/>
          <a:lstStyle/>
          <a:p>
            <a:pPr algn="r">
              <a:lnSpc>
                <a:spcPts val="2292"/>
              </a:lnSpc>
            </a:pPr>
            <a:r>
              <a:rPr lang="en-US" sz="1833" dirty="0">
                <a:solidFill>
                  <a:srgbClr val="272525"/>
                </a:solidFill>
                <a:latin typeface="Source Serif Pro Semi Bold" pitchFamily="34" charset="0"/>
                <a:ea typeface="Source Serif Pro Semi Bold" pitchFamily="34" charset="-122"/>
                <a:cs typeface="Source Serif Pro Semi Bold" pitchFamily="34" charset="-120"/>
              </a:rPr>
              <a:t>Deployment</a:t>
            </a:r>
            <a:endParaRPr lang="en-US" sz="1833" dirty="0"/>
          </a:p>
        </p:txBody>
      </p:sp>
      <p:sp>
        <p:nvSpPr>
          <p:cNvPr id="16" name="Text 8"/>
          <p:cNvSpPr/>
          <p:nvPr/>
        </p:nvSpPr>
        <p:spPr>
          <a:xfrm>
            <a:off x="698104" y="4828481"/>
            <a:ext cx="3209528" cy="638373"/>
          </a:xfrm>
          <a:prstGeom prst="rect">
            <a:avLst/>
          </a:prstGeom>
          <a:noFill/>
          <a:ln/>
        </p:spPr>
        <p:txBody>
          <a:bodyPr wrap="square" lIns="0" tIns="0" rIns="0" bIns="0" rtlCol="0" anchor="t"/>
          <a:lstStyle/>
          <a:p>
            <a:pPr algn="r">
              <a:lnSpc>
                <a:spcPts val="2500"/>
              </a:lnSpc>
            </a:pPr>
            <a:r>
              <a:rPr lang="en-US" sz="1542" dirty="0">
                <a:solidFill>
                  <a:srgbClr val="272525"/>
                </a:solidFill>
                <a:latin typeface="Source Sans Pro" pitchFamily="34" charset="0"/>
                <a:ea typeface="Source Sans Pro" pitchFamily="34" charset="-122"/>
                <a:cs typeface="Source Sans Pro" pitchFamily="34" charset="-120"/>
              </a:rPr>
              <a:t>Interactive dashboard for HR professionals</a:t>
            </a:r>
            <a:endParaRPr lang="en-US" sz="1542" dirty="0"/>
          </a:p>
        </p:txBody>
      </p:sp>
      <p:pic>
        <p:nvPicPr>
          <p:cNvPr id="17" name="Image 6" descr="preencoded.png"/>
          <p:cNvPicPr>
            <a:picLocks noChangeAspect="1"/>
          </p:cNvPicPr>
          <p:nvPr/>
        </p:nvPicPr>
        <p:blipFill>
          <a:blip r:embed="rId9"/>
          <a:stretch>
            <a:fillRect/>
          </a:stretch>
        </p:blipFill>
        <p:spPr>
          <a:xfrm>
            <a:off x="4206776" y="2032595"/>
            <a:ext cx="3778448" cy="3778448"/>
          </a:xfrm>
          <a:prstGeom prst="rect">
            <a:avLst/>
          </a:prstGeom>
        </p:spPr>
      </p:pic>
      <p:pic>
        <p:nvPicPr>
          <p:cNvPr id="18" name="Image 7" descr="preencoded.png"/>
          <p:cNvPicPr>
            <a:picLocks noChangeAspect="1"/>
          </p:cNvPicPr>
          <p:nvPr/>
        </p:nvPicPr>
        <p:blipFill>
          <a:blip r:embed="rId10"/>
          <a:stretch>
            <a:fillRect/>
          </a:stretch>
        </p:blipFill>
        <p:spPr>
          <a:xfrm>
            <a:off x="4864794" y="4495701"/>
            <a:ext cx="298450" cy="37306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C8CAD-C699-DDDE-231D-428B9766DD4C}"/>
              </a:ext>
            </a:extLst>
          </p:cNvPr>
          <p:cNvSpPr>
            <a:spLocks noGrp="1"/>
          </p:cNvSpPr>
          <p:nvPr>
            <p:ph type="title"/>
          </p:nvPr>
        </p:nvSpPr>
        <p:spPr>
          <a:xfrm>
            <a:off x="612648" y="548640"/>
            <a:ext cx="10945037" cy="1133856"/>
          </a:xfrm>
        </p:spPr>
        <p:txBody>
          <a:bodyPr anchor="t">
            <a:normAutofit/>
          </a:bodyPr>
          <a:lstStyle/>
          <a:p>
            <a:r>
              <a:rPr lang="en-DE" dirty="0"/>
              <a:t>Project Summary: </a:t>
            </a:r>
            <a:r>
              <a:rPr lang="en-DE" i="1" dirty="0"/>
              <a:t>SuccessionAI</a:t>
            </a:r>
            <a:r>
              <a:rPr lang="en-DE" dirty="0"/>
              <a:t>  </a:t>
            </a:r>
            <a:br>
              <a:rPr lang="en-DE" dirty="0"/>
            </a:br>
            <a:r>
              <a:rPr lang="en-DE" dirty="0"/>
              <a:t>Defining the Business Problem</a:t>
            </a:r>
          </a:p>
        </p:txBody>
      </p:sp>
      <p:graphicFrame>
        <p:nvGraphicFramePr>
          <p:cNvPr id="5" name="Content Placeholder 2">
            <a:extLst>
              <a:ext uri="{FF2B5EF4-FFF2-40B4-BE49-F238E27FC236}">
                <a16:creationId xmlns:a16="http://schemas.microsoft.com/office/drawing/2014/main" id="{3C98379A-72D5-3EBA-AB39-42B209C17666}"/>
              </a:ext>
            </a:extLst>
          </p:cNvPr>
          <p:cNvGraphicFramePr>
            <a:graphicFrameLocks noGrp="1"/>
          </p:cNvGraphicFramePr>
          <p:nvPr>
            <p:ph idx="1"/>
          </p:nvPr>
        </p:nvGraphicFramePr>
        <p:xfrm>
          <a:off x="612648" y="1881051"/>
          <a:ext cx="10945037" cy="44143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26635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4DB3E0-D1AE-AE57-C9FE-F81CA22605CD}"/>
              </a:ext>
            </a:extLst>
          </p:cNvPr>
          <p:cNvSpPr>
            <a:spLocks noGrp="1"/>
          </p:cNvSpPr>
          <p:nvPr>
            <p:ph type="title"/>
          </p:nvPr>
        </p:nvSpPr>
        <p:spPr>
          <a:xfrm>
            <a:off x="612647" y="535307"/>
            <a:ext cx="4621553" cy="1360728"/>
          </a:xfrm>
        </p:spPr>
        <p:txBody>
          <a:bodyPr anchor="b">
            <a:normAutofit/>
          </a:bodyPr>
          <a:lstStyle/>
          <a:p>
            <a:r>
              <a:rPr lang="en-DE" dirty="0"/>
              <a:t>Dataset Overview</a:t>
            </a:r>
          </a:p>
        </p:txBody>
      </p:sp>
      <p:sp>
        <p:nvSpPr>
          <p:cNvPr id="3" name="Content Placeholder 2">
            <a:extLst>
              <a:ext uri="{FF2B5EF4-FFF2-40B4-BE49-F238E27FC236}">
                <a16:creationId xmlns:a16="http://schemas.microsoft.com/office/drawing/2014/main" id="{D7B5607C-87C2-A455-700B-E1A997ACBD51}"/>
              </a:ext>
            </a:extLst>
          </p:cNvPr>
          <p:cNvSpPr>
            <a:spLocks noGrp="1"/>
          </p:cNvSpPr>
          <p:nvPr>
            <p:ph idx="1"/>
          </p:nvPr>
        </p:nvSpPr>
        <p:spPr>
          <a:xfrm>
            <a:off x="612647" y="1896035"/>
            <a:ext cx="4621553" cy="3159018"/>
          </a:xfrm>
        </p:spPr>
        <p:txBody>
          <a:bodyPr>
            <a:normAutofit/>
          </a:bodyPr>
          <a:lstStyle/>
          <a:p>
            <a:r>
              <a:rPr lang="en-GB" sz="1800" dirty="0"/>
              <a:t>Dataset: IBM HR Attrition + simulated succession fields</a:t>
            </a:r>
          </a:p>
          <a:p>
            <a:r>
              <a:rPr lang="en-GB" sz="1800" dirty="0"/>
              <a:t>Rows: 1,470 employees</a:t>
            </a:r>
          </a:p>
          <a:p>
            <a:r>
              <a:rPr lang="en-GB" sz="1800" dirty="0"/>
              <a:t>Key Variables: Age, Tenure, </a:t>
            </a:r>
            <a:r>
              <a:rPr lang="en-GB" sz="1800" dirty="0" err="1"/>
              <a:t>JobRole</a:t>
            </a:r>
            <a:r>
              <a:rPr lang="en-GB" sz="1800" dirty="0"/>
              <a:t>, Attrition, </a:t>
            </a:r>
            <a:r>
              <a:rPr lang="en-GB" sz="1800" dirty="0" err="1"/>
              <a:t>LeadershipScore</a:t>
            </a:r>
            <a:r>
              <a:rPr lang="en-GB" sz="1800" dirty="0"/>
              <a:t>, </a:t>
            </a:r>
            <a:r>
              <a:rPr lang="en-GB" sz="1800" dirty="0" err="1"/>
              <a:t>PotentialRating</a:t>
            </a:r>
            <a:r>
              <a:rPr lang="en-GB" sz="1800" dirty="0"/>
              <a:t>, </a:t>
            </a:r>
            <a:r>
              <a:rPr lang="en-GB" sz="1800" dirty="0" err="1"/>
              <a:t>SuccessorReady</a:t>
            </a:r>
            <a:endParaRPr lang="en-DE" sz="1800" dirty="0"/>
          </a:p>
        </p:txBody>
      </p:sp>
      <p:graphicFrame>
        <p:nvGraphicFramePr>
          <p:cNvPr id="4" name="Table 3">
            <a:extLst>
              <a:ext uri="{FF2B5EF4-FFF2-40B4-BE49-F238E27FC236}">
                <a16:creationId xmlns:a16="http://schemas.microsoft.com/office/drawing/2014/main" id="{FF9022CF-0767-FC6D-A901-460F53B2AC7D}"/>
              </a:ext>
            </a:extLst>
          </p:cNvPr>
          <p:cNvGraphicFramePr>
            <a:graphicFrameLocks noGrp="1"/>
          </p:cNvGraphicFramePr>
          <p:nvPr>
            <p:extLst>
              <p:ext uri="{D42A27DB-BD31-4B8C-83A1-F6EECF244321}">
                <p14:modId xmlns:p14="http://schemas.microsoft.com/office/powerpoint/2010/main" val="2514784683"/>
              </p:ext>
            </p:extLst>
          </p:nvPr>
        </p:nvGraphicFramePr>
        <p:xfrm>
          <a:off x="5691261" y="2507329"/>
          <a:ext cx="5837784" cy="1843346"/>
        </p:xfrm>
        <a:graphic>
          <a:graphicData uri="http://schemas.openxmlformats.org/drawingml/2006/table">
            <a:tbl>
              <a:tblPr firstRow="1" bandRow="1"/>
              <a:tblGrid>
                <a:gridCol w="378696">
                  <a:extLst>
                    <a:ext uri="{9D8B030D-6E8A-4147-A177-3AD203B41FA5}">
                      <a16:colId xmlns:a16="http://schemas.microsoft.com/office/drawing/2014/main" val="4027899669"/>
                    </a:ext>
                  </a:extLst>
                </a:gridCol>
                <a:gridCol w="792061">
                  <a:extLst>
                    <a:ext uri="{9D8B030D-6E8A-4147-A177-3AD203B41FA5}">
                      <a16:colId xmlns:a16="http://schemas.microsoft.com/office/drawing/2014/main" val="697536718"/>
                    </a:ext>
                  </a:extLst>
                </a:gridCol>
                <a:gridCol w="972075">
                  <a:extLst>
                    <a:ext uri="{9D8B030D-6E8A-4147-A177-3AD203B41FA5}">
                      <a16:colId xmlns:a16="http://schemas.microsoft.com/office/drawing/2014/main" val="1193968846"/>
                    </a:ext>
                  </a:extLst>
                </a:gridCol>
                <a:gridCol w="572044">
                  <a:extLst>
                    <a:ext uri="{9D8B030D-6E8A-4147-A177-3AD203B41FA5}">
                      <a16:colId xmlns:a16="http://schemas.microsoft.com/office/drawing/2014/main" val="274165249"/>
                    </a:ext>
                  </a:extLst>
                </a:gridCol>
                <a:gridCol w="1072083">
                  <a:extLst>
                    <a:ext uri="{9D8B030D-6E8A-4147-A177-3AD203B41FA5}">
                      <a16:colId xmlns:a16="http://schemas.microsoft.com/office/drawing/2014/main" val="3978296738"/>
                    </a:ext>
                  </a:extLst>
                </a:gridCol>
                <a:gridCol w="978742">
                  <a:extLst>
                    <a:ext uri="{9D8B030D-6E8A-4147-A177-3AD203B41FA5}">
                      <a16:colId xmlns:a16="http://schemas.microsoft.com/office/drawing/2014/main" val="992203556"/>
                    </a:ext>
                  </a:extLst>
                </a:gridCol>
                <a:gridCol w="1072083">
                  <a:extLst>
                    <a:ext uri="{9D8B030D-6E8A-4147-A177-3AD203B41FA5}">
                      <a16:colId xmlns:a16="http://schemas.microsoft.com/office/drawing/2014/main" val="865663100"/>
                    </a:ext>
                  </a:extLst>
                </a:gridCol>
              </a:tblGrid>
              <a:tr h="211217">
                <a:tc>
                  <a:txBody>
                    <a:bodyPr/>
                    <a:lstStyle/>
                    <a:p>
                      <a:r>
                        <a:rPr lang="en-GB" sz="900"/>
                        <a:t>Age</a:t>
                      </a:r>
                    </a:p>
                  </a:txBody>
                  <a:tcPr marL="48004" marR="48004" marT="24002" marB="24002" anchor="ctr">
                    <a:lnL>
                      <a:noFill/>
                    </a:lnL>
                    <a:lnR>
                      <a:noFill/>
                    </a:lnR>
                    <a:lnT>
                      <a:noFill/>
                    </a:lnT>
                    <a:lnB>
                      <a:noFill/>
                    </a:lnB>
                    <a:noFill/>
                  </a:tcPr>
                </a:tc>
                <a:tc>
                  <a:txBody>
                    <a:bodyPr/>
                    <a:lstStyle/>
                    <a:p>
                      <a:r>
                        <a:rPr lang="en-GB" sz="900"/>
                        <a:t>Department</a:t>
                      </a:r>
                    </a:p>
                  </a:txBody>
                  <a:tcPr marL="48004" marR="48004" marT="24002" marB="24002" anchor="ctr">
                    <a:lnL>
                      <a:noFill/>
                    </a:lnL>
                    <a:lnR>
                      <a:noFill/>
                    </a:lnR>
                    <a:lnT>
                      <a:noFill/>
                    </a:lnT>
                    <a:lnB>
                      <a:noFill/>
                    </a:lnB>
                    <a:noFill/>
                  </a:tcPr>
                </a:tc>
                <a:tc>
                  <a:txBody>
                    <a:bodyPr/>
                    <a:lstStyle/>
                    <a:p>
                      <a:r>
                        <a:rPr lang="en-GB" sz="900"/>
                        <a:t>JobRole</a:t>
                      </a:r>
                    </a:p>
                  </a:txBody>
                  <a:tcPr marL="48004" marR="48004" marT="24002" marB="24002" anchor="ctr">
                    <a:lnL>
                      <a:noFill/>
                    </a:lnL>
                    <a:lnR>
                      <a:noFill/>
                    </a:lnR>
                    <a:lnT>
                      <a:noFill/>
                    </a:lnT>
                    <a:lnB>
                      <a:noFill/>
                    </a:lnB>
                    <a:noFill/>
                  </a:tcPr>
                </a:tc>
                <a:tc>
                  <a:txBody>
                    <a:bodyPr/>
                    <a:lstStyle/>
                    <a:p>
                      <a:r>
                        <a:rPr lang="en-GB" sz="900"/>
                        <a:t>Attrition</a:t>
                      </a:r>
                    </a:p>
                  </a:txBody>
                  <a:tcPr marL="48004" marR="48004" marT="24002" marB="24002" anchor="ctr">
                    <a:lnL>
                      <a:noFill/>
                    </a:lnL>
                    <a:lnR>
                      <a:noFill/>
                    </a:lnR>
                    <a:lnT>
                      <a:noFill/>
                    </a:lnT>
                    <a:lnB>
                      <a:noFill/>
                    </a:lnB>
                    <a:noFill/>
                  </a:tcPr>
                </a:tc>
                <a:tc>
                  <a:txBody>
                    <a:bodyPr/>
                    <a:lstStyle/>
                    <a:p>
                      <a:r>
                        <a:rPr lang="en-GB" sz="900"/>
                        <a:t>LeadershipScore</a:t>
                      </a:r>
                    </a:p>
                  </a:txBody>
                  <a:tcPr marL="48004" marR="48004" marT="24002" marB="24002" anchor="ctr">
                    <a:lnL>
                      <a:noFill/>
                    </a:lnL>
                    <a:lnR>
                      <a:noFill/>
                    </a:lnR>
                    <a:lnT>
                      <a:noFill/>
                    </a:lnT>
                    <a:lnB>
                      <a:noFill/>
                    </a:lnB>
                    <a:noFill/>
                  </a:tcPr>
                </a:tc>
                <a:tc>
                  <a:txBody>
                    <a:bodyPr/>
                    <a:lstStyle/>
                    <a:p>
                      <a:r>
                        <a:rPr lang="en-GB" sz="900"/>
                        <a:t>PotentialRating</a:t>
                      </a:r>
                    </a:p>
                  </a:txBody>
                  <a:tcPr marL="48004" marR="48004" marT="24002" marB="24002" anchor="ctr">
                    <a:lnL>
                      <a:noFill/>
                    </a:lnL>
                    <a:lnR>
                      <a:noFill/>
                    </a:lnR>
                    <a:lnT>
                      <a:noFill/>
                    </a:lnT>
                    <a:lnB>
                      <a:noFill/>
                    </a:lnB>
                    <a:noFill/>
                  </a:tcPr>
                </a:tc>
                <a:tc>
                  <a:txBody>
                    <a:bodyPr/>
                    <a:lstStyle/>
                    <a:p>
                      <a:r>
                        <a:rPr lang="en-GB" sz="900"/>
                        <a:t>SuccessorReady</a:t>
                      </a:r>
                    </a:p>
                  </a:txBody>
                  <a:tcPr marL="48004" marR="48004" marT="24002" marB="24002" anchor="ctr">
                    <a:lnL>
                      <a:noFill/>
                    </a:lnL>
                    <a:lnR>
                      <a:noFill/>
                    </a:lnR>
                    <a:lnT>
                      <a:noFill/>
                    </a:lnT>
                    <a:lnB>
                      <a:noFill/>
                    </a:lnB>
                    <a:noFill/>
                  </a:tcPr>
                </a:tc>
                <a:extLst>
                  <a:ext uri="{0D108BD9-81ED-4DB2-BD59-A6C34878D82A}">
                    <a16:rowId xmlns:a16="http://schemas.microsoft.com/office/drawing/2014/main" val="2646498154"/>
                  </a:ext>
                </a:extLst>
              </a:tr>
              <a:tr h="211217">
                <a:tc>
                  <a:txBody>
                    <a:bodyPr/>
                    <a:lstStyle/>
                    <a:p>
                      <a:r>
                        <a:rPr lang="en-DE" sz="900"/>
                        <a:t>41</a:t>
                      </a:r>
                    </a:p>
                  </a:txBody>
                  <a:tcPr marL="48004" marR="48004" marT="24002" marB="24002" anchor="ctr">
                    <a:lnL>
                      <a:noFill/>
                    </a:lnL>
                    <a:lnR>
                      <a:noFill/>
                    </a:lnR>
                    <a:lnT>
                      <a:noFill/>
                    </a:lnT>
                    <a:lnB>
                      <a:noFill/>
                    </a:lnB>
                    <a:noFill/>
                  </a:tcPr>
                </a:tc>
                <a:tc>
                  <a:txBody>
                    <a:bodyPr/>
                    <a:lstStyle/>
                    <a:p>
                      <a:r>
                        <a:rPr lang="en-GB" sz="900"/>
                        <a:t>Sales</a:t>
                      </a:r>
                    </a:p>
                  </a:txBody>
                  <a:tcPr marL="48004" marR="48004" marT="24002" marB="24002" anchor="ctr">
                    <a:lnL>
                      <a:noFill/>
                    </a:lnL>
                    <a:lnR>
                      <a:noFill/>
                    </a:lnR>
                    <a:lnT>
                      <a:noFill/>
                    </a:lnT>
                    <a:lnB>
                      <a:noFill/>
                    </a:lnB>
                    <a:noFill/>
                  </a:tcPr>
                </a:tc>
                <a:tc>
                  <a:txBody>
                    <a:bodyPr/>
                    <a:lstStyle/>
                    <a:p>
                      <a:r>
                        <a:rPr lang="en-GB" sz="900"/>
                        <a:t>Sales Executive</a:t>
                      </a:r>
                    </a:p>
                  </a:txBody>
                  <a:tcPr marL="48004" marR="48004" marT="24002" marB="24002" anchor="ctr">
                    <a:lnL>
                      <a:noFill/>
                    </a:lnL>
                    <a:lnR>
                      <a:noFill/>
                    </a:lnR>
                    <a:lnT>
                      <a:noFill/>
                    </a:lnT>
                    <a:lnB>
                      <a:noFill/>
                    </a:lnB>
                    <a:noFill/>
                  </a:tcPr>
                </a:tc>
                <a:tc>
                  <a:txBody>
                    <a:bodyPr/>
                    <a:lstStyle/>
                    <a:p>
                      <a:r>
                        <a:rPr lang="en-GB" sz="900"/>
                        <a:t>Yes</a:t>
                      </a:r>
                    </a:p>
                  </a:txBody>
                  <a:tcPr marL="48004" marR="48004" marT="24002" marB="24002" anchor="ctr">
                    <a:lnL>
                      <a:noFill/>
                    </a:lnL>
                    <a:lnR>
                      <a:noFill/>
                    </a:lnR>
                    <a:lnT>
                      <a:noFill/>
                    </a:lnT>
                    <a:lnB>
                      <a:noFill/>
                    </a:lnB>
                    <a:noFill/>
                  </a:tcPr>
                </a:tc>
                <a:tc>
                  <a:txBody>
                    <a:bodyPr/>
                    <a:lstStyle/>
                    <a:p>
                      <a:r>
                        <a:rPr lang="en-DE" sz="900"/>
                        <a:t>7.8</a:t>
                      </a:r>
                    </a:p>
                  </a:txBody>
                  <a:tcPr marL="48004" marR="48004" marT="24002" marB="24002" anchor="ctr">
                    <a:lnL>
                      <a:noFill/>
                    </a:lnL>
                    <a:lnR>
                      <a:noFill/>
                    </a:lnR>
                    <a:lnT>
                      <a:noFill/>
                    </a:lnT>
                    <a:lnB>
                      <a:noFill/>
                    </a:lnB>
                    <a:noFill/>
                  </a:tcPr>
                </a:tc>
                <a:tc>
                  <a:txBody>
                    <a:bodyPr/>
                    <a:lstStyle/>
                    <a:p>
                      <a:r>
                        <a:rPr lang="en-DE" sz="900"/>
                        <a:t>3</a:t>
                      </a:r>
                    </a:p>
                  </a:txBody>
                  <a:tcPr marL="48004" marR="48004" marT="24002" marB="24002" anchor="ctr">
                    <a:lnL>
                      <a:noFill/>
                    </a:lnL>
                    <a:lnR>
                      <a:noFill/>
                    </a:lnR>
                    <a:lnT>
                      <a:noFill/>
                    </a:lnT>
                    <a:lnB>
                      <a:noFill/>
                    </a:lnB>
                    <a:noFill/>
                  </a:tcPr>
                </a:tc>
                <a:tc>
                  <a:txBody>
                    <a:bodyPr/>
                    <a:lstStyle/>
                    <a:p>
                      <a:r>
                        <a:rPr lang="en-GB" sz="900"/>
                        <a:t>No</a:t>
                      </a:r>
                    </a:p>
                  </a:txBody>
                  <a:tcPr marL="48004" marR="48004" marT="24002" marB="24002" anchor="ctr">
                    <a:lnL>
                      <a:noFill/>
                    </a:lnL>
                    <a:lnR>
                      <a:noFill/>
                    </a:lnR>
                    <a:lnT>
                      <a:noFill/>
                    </a:lnT>
                    <a:lnB>
                      <a:noFill/>
                    </a:lnB>
                    <a:noFill/>
                  </a:tcPr>
                </a:tc>
                <a:extLst>
                  <a:ext uri="{0D108BD9-81ED-4DB2-BD59-A6C34878D82A}">
                    <a16:rowId xmlns:a16="http://schemas.microsoft.com/office/drawing/2014/main" val="1954594728"/>
                  </a:ext>
                </a:extLst>
              </a:tr>
              <a:tr h="355228">
                <a:tc>
                  <a:txBody>
                    <a:bodyPr/>
                    <a:lstStyle/>
                    <a:p>
                      <a:r>
                        <a:rPr lang="en-DE" sz="900"/>
                        <a:t>49</a:t>
                      </a:r>
                    </a:p>
                  </a:txBody>
                  <a:tcPr marL="48004" marR="48004" marT="24002" marB="24002" anchor="ctr">
                    <a:lnL>
                      <a:noFill/>
                    </a:lnL>
                    <a:lnR>
                      <a:noFill/>
                    </a:lnR>
                    <a:lnT>
                      <a:noFill/>
                    </a:lnT>
                    <a:lnB>
                      <a:noFill/>
                    </a:lnB>
                    <a:noFill/>
                  </a:tcPr>
                </a:tc>
                <a:tc>
                  <a:txBody>
                    <a:bodyPr/>
                    <a:lstStyle/>
                    <a:p>
                      <a:r>
                        <a:rPr lang="en-GB" sz="900"/>
                        <a:t>Research &amp; Dev</a:t>
                      </a:r>
                    </a:p>
                  </a:txBody>
                  <a:tcPr marL="48004" marR="48004" marT="24002" marB="24002" anchor="ctr">
                    <a:lnL>
                      <a:noFill/>
                    </a:lnL>
                    <a:lnR>
                      <a:noFill/>
                    </a:lnR>
                    <a:lnT>
                      <a:noFill/>
                    </a:lnT>
                    <a:lnB>
                      <a:noFill/>
                    </a:lnB>
                    <a:noFill/>
                  </a:tcPr>
                </a:tc>
                <a:tc>
                  <a:txBody>
                    <a:bodyPr/>
                    <a:lstStyle/>
                    <a:p>
                      <a:r>
                        <a:rPr lang="en-GB" sz="900"/>
                        <a:t>Research Scientist</a:t>
                      </a:r>
                    </a:p>
                  </a:txBody>
                  <a:tcPr marL="48004" marR="48004" marT="24002" marB="24002" anchor="ctr">
                    <a:lnL>
                      <a:noFill/>
                    </a:lnL>
                    <a:lnR>
                      <a:noFill/>
                    </a:lnR>
                    <a:lnT>
                      <a:noFill/>
                    </a:lnT>
                    <a:lnB>
                      <a:noFill/>
                    </a:lnB>
                    <a:noFill/>
                  </a:tcPr>
                </a:tc>
                <a:tc>
                  <a:txBody>
                    <a:bodyPr/>
                    <a:lstStyle/>
                    <a:p>
                      <a:r>
                        <a:rPr lang="en-GB" sz="900"/>
                        <a:t>No</a:t>
                      </a:r>
                    </a:p>
                  </a:txBody>
                  <a:tcPr marL="48004" marR="48004" marT="24002" marB="24002" anchor="ctr">
                    <a:lnL>
                      <a:noFill/>
                    </a:lnL>
                    <a:lnR>
                      <a:noFill/>
                    </a:lnR>
                    <a:lnT>
                      <a:noFill/>
                    </a:lnT>
                    <a:lnB>
                      <a:noFill/>
                    </a:lnB>
                    <a:noFill/>
                  </a:tcPr>
                </a:tc>
                <a:tc>
                  <a:txBody>
                    <a:bodyPr/>
                    <a:lstStyle/>
                    <a:p>
                      <a:r>
                        <a:rPr lang="en-DE" sz="900"/>
                        <a:t>8.5</a:t>
                      </a:r>
                    </a:p>
                  </a:txBody>
                  <a:tcPr marL="48004" marR="48004" marT="24002" marB="24002" anchor="ctr">
                    <a:lnL>
                      <a:noFill/>
                    </a:lnL>
                    <a:lnR>
                      <a:noFill/>
                    </a:lnR>
                    <a:lnT>
                      <a:noFill/>
                    </a:lnT>
                    <a:lnB>
                      <a:noFill/>
                    </a:lnB>
                    <a:noFill/>
                  </a:tcPr>
                </a:tc>
                <a:tc>
                  <a:txBody>
                    <a:bodyPr/>
                    <a:lstStyle/>
                    <a:p>
                      <a:r>
                        <a:rPr lang="en-DE" sz="900"/>
                        <a:t>4</a:t>
                      </a:r>
                    </a:p>
                  </a:txBody>
                  <a:tcPr marL="48004" marR="48004" marT="24002" marB="24002" anchor="ctr">
                    <a:lnL>
                      <a:noFill/>
                    </a:lnL>
                    <a:lnR>
                      <a:noFill/>
                    </a:lnR>
                    <a:lnT>
                      <a:noFill/>
                    </a:lnT>
                    <a:lnB>
                      <a:noFill/>
                    </a:lnB>
                    <a:noFill/>
                  </a:tcPr>
                </a:tc>
                <a:tc>
                  <a:txBody>
                    <a:bodyPr/>
                    <a:lstStyle/>
                    <a:p>
                      <a:r>
                        <a:rPr lang="en-GB" sz="900"/>
                        <a:t>Yes</a:t>
                      </a:r>
                    </a:p>
                  </a:txBody>
                  <a:tcPr marL="48004" marR="48004" marT="24002" marB="24002" anchor="ctr">
                    <a:lnL>
                      <a:noFill/>
                    </a:lnL>
                    <a:lnR>
                      <a:noFill/>
                    </a:lnR>
                    <a:lnT>
                      <a:noFill/>
                    </a:lnT>
                    <a:lnB>
                      <a:noFill/>
                    </a:lnB>
                    <a:noFill/>
                  </a:tcPr>
                </a:tc>
                <a:extLst>
                  <a:ext uri="{0D108BD9-81ED-4DB2-BD59-A6C34878D82A}">
                    <a16:rowId xmlns:a16="http://schemas.microsoft.com/office/drawing/2014/main" val="3147429431"/>
                  </a:ext>
                </a:extLst>
              </a:tr>
              <a:tr h="355228">
                <a:tc>
                  <a:txBody>
                    <a:bodyPr/>
                    <a:lstStyle/>
                    <a:p>
                      <a:r>
                        <a:rPr lang="en-DE" sz="900"/>
                        <a:t>37</a:t>
                      </a:r>
                    </a:p>
                  </a:txBody>
                  <a:tcPr marL="48004" marR="48004" marT="24002" marB="24002" anchor="ctr">
                    <a:lnL>
                      <a:noFill/>
                    </a:lnL>
                    <a:lnR>
                      <a:noFill/>
                    </a:lnR>
                    <a:lnT>
                      <a:noFill/>
                    </a:lnT>
                    <a:lnB>
                      <a:noFill/>
                    </a:lnB>
                    <a:noFill/>
                  </a:tcPr>
                </a:tc>
                <a:tc>
                  <a:txBody>
                    <a:bodyPr/>
                    <a:lstStyle/>
                    <a:p>
                      <a:r>
                        <a:rPr lang="en-GB" sz="900"/>
                        <a:t>Research &amp; Dev</a:t>
                      </a:r>
                    </a:p>
                  </a:txBody>
                  <a:tcPr marL="48004" marR="48004" marT="24002" marB="24002" anchor="ctr">
                    <a:lnL>
                      <a:noFill/>
                    </a:lnL>
                    <a:lnR>
                      <a:noFill/>
                    </a:lnR>
                    <a:lnT>
                      <a:noFill/>
                    </a:lnT>
                    <a:lnB>
                      <a:noFill/>
                    </a:lnB>
                    <a:noFill/>
                  </a:tcPr>
                </a:tc>
                <a:tc>
                  <a:txBody>
                    <a:bodyPr/>
                    <a:lstStyle/>
                    <a:p>
                      <a:r>
                        <a:rPr lang="en-GB" sz="900"/>
                        <a:t>Laboratory Technician</a:t>
                      </a:r>
                    </a:p>
                  </a:txBody>
                  <a:tcPr marL="48004" marR="48004" marT="24002" marB="24002" anchor="ctr">
                    <a:lnL>
                      <a:noFill/>
                    </a:lnL>
                    <a:lnR>
                      <a:noFill/>
                    </a:lnR>
                    <a:lnT>
                      <a:noFill/>
                    </a:lnT>
                    <a:lnB>
                      <a:noFill/>
                    </a:lnB>
                    <a:noFill/>
                  </a:tcPr>
                </a:tc>
                <a:tc>
                  <a:txBody>
                    <a:bodyPr/>
                    <a:lstStyle/>
                    <a:p>
                      <a:r>
                        <a:rPr lang="en-GB" sz="900"/>
                        <a:t>Yes</a:t>
                      </a:r>
                    </a:p>
                  </a:txBody>
                  <a:tcPr marL="48004" marR="48004" marT="24002" marB="24002" anchor="ctr">
                    <a:lnL>
                      <a:noFill/>
                    </a:lnL>
                    <a:lnR>
                      <a:noFill/>
                    </a:lnR>
                    <a:lnT>
                      <a:noFill/>
                    </a:lnT>
                    <a:lnB>
                      <a:noFill/>
                    </a:lnB>
                    <a:noFill/>
                  </a:tcPr>
                </a:tc>
                <a:tc>
                  <a:txBody>
                    <a:bodyPr/>
                    <a:lstStyle/>
                    <a:p>
                      <a:r>
                        <a:rPr lang="en-DE" sz="900"/>
                        <a:t>6.2</a:t>
                      </a:r>
                    </a:p>
                  </a:txBody>
                  <a:tcPr marL="48004" marR="48004" marT="24002" marB="24002" anchor="ctr">
                    <a:lnL>
                      <a:noFill/>
                    </a:lnL>
                    <a:lnR>
                      <a:noFill/>
                    </a:lnR>
                    <a:lnT>
                      <a:noFill/>
                    </a:lnT>
                    <a:lnB>
                      <a:noFill/>
                    </a:lnB>
                    <a:noFill/>
                  </a:tcPr>
                </a:tc>
                <a:tc>
                  <a:txBody>
                    <a:bodyPr/>
                    <a:lstStyle/>
                    <a:p>
                      <a:r>
                        <a:rPr lang="en-DE" sz="900"/>
                        <a:t>2</a:t>
                      </a:r>
                    </a:p>
                  </a:txBody>
                  <a:tcPr marL="48004" marR="48004" marT="24002" marB="24002" anchor="ctr">
                    <a:lnL>
                      <a:noFill/>
                    </a:lnL>
                    <a:lnR>
                      <a:noFill/>
                    </a:lnR>
                    <a:lnT>
                      <a:noFill/>
                    </a:lnT>
                    <a:lnB>
                      <a:noFill/>
                    </a:lnB>
                    <a:noFill/>
                  </a:tcPr>
                </a:tc>
                <a:tc>
                  <a:txBody>
                    <a:bodyPr/>
                    <a:lstStyle/>
                    <a:p>
                      <a:r>
                        <a:rPr lang="en-GB" sz="900"/>
                        <a:t>No</a:t>
                      </a:r>
                    </a:p>
                  </a:txBody>
                  <a:tcPr marL="48004" marR="48004" marT="24002" marB="24002" anchor="ctr">
                    <a:lnL>
                      <a:noFill/>
                    </a:lnL>
                    <a:lnR>
                      <a:noFill/>
                    </a:lnR>
                    <a:lnT>
                      <a:noFill/>
                    </a:lnT>
                    <a:lnB>
                      <a:noFill/>
                    </a:lnB>
                    <a:noFill/>
                  </a:tcPr>
                </a:tc>
                <a:extLst>
                  <a:ext uri="{0D108BD9-81ED-4DB2-BD59-A6C34878D82A}">
                    <a16:rowId xmlns:a16="http://schemas.microsoft.com/office/drawing/2014/main" val="1172337714"/>
                  </a:ext>
                </a:extLst>
              </a:tr>
              <a:tr h="355228">
                <a:tc>
                  <a:txBody>
                    <a:bodyPr/>
                    <a:lstStyle/>
                    <a:p>
                      <a:r>
                        <a:rPr lang="en-DE" sz="900"/>
                        <a:t>33</a:t>
                      </a:r>
                    </a:p>
                  </a:txBody>
                  <a:tcPr marL="48004" marR="48004" marT="24002" marB="24002" anchor="ctr">
                    <a:lnL>
                      <a:noFill/>
                    </a:lnL>
                    <a:lnR>
                      <a:noFill/>
                    </a:lnR>
                    <a:lnT>
                      <a:noFill/>
                    </a:lnT>
                    <a:lnB>
                      <a:noFill/>
                    </a:lnB>
                    <a:noFill/>
                  </a:tcPr>
                </a:tc>
                <a:tc>
                  <a:txBody>
                    <a:bodyPr/>
                    <a:lstStyle/>
                    <a:p>
                      <a:r>
                        <a:rPr lang="en-GB" sz="900"/>
                        <a:t>Human Resources</a:t>
                      </a:r>
                    </a:p>
                  </a:txBody>
                  <a:tcPr marL="48004" marR="48004" marT="24002" marB="24002" anchor="ctr">
                    <a:lnL>
                      <a:noFill/>
                    </a:lnL>
                    <a:lnR>
                      <a:noFill/>
                    </a:lnR>
                    <a:lnT>
                      <a:noFill/>
                    </a:lnT>
                    <a:lnB>
                      <a:noFill/>
                    </a:lnB>
                    <a:noFill/>
                  </a:tcPr>
                </a:tc>
                <a:tc>
                  <a:txBody>
                    <a:bodyPr/>
                    <a:lstStyle/>
                    <a:p>
                      <a:r>
                        <a:rPr lang="en-GB" sz="900"/>
                        <a:t>HR Representative</a:t>
                      </a:r>
                    </a:p>
                  </a:txBody>
                  <a:tcPr marL="48004" marR="48004" marT="24002" marB="24002" anchor="ctr">
                    <a:lnL>
                      <a:noFill/>
                    </a:lnL>
                    <a:lnR>
                      <a:noFill/>
                    </a:lnR>
                    <a:lnT>
                      <a:noFill/>
                    </a:lnT>
                    <a:lnB>
                      <a:noFill/>
                    </a:lnB>
                    <a:noFill/>
                  </a:tcPr>
                </a:tc>
                <a:tc>
                  <a:txBody>
                    <a:bodyPr/>
                    <a:lstStyle/>
                    <a:p>
                      <a:r>
                        <a:rPr lang="en-GB" sz="900"/>
                        <a:t>No</a:t>
                      </a:r>
                    </a:p>
                  </a:txBody>
                  <a:tcPr marL="48004" marR="48004" marT="24002" marB="24002" anchor="ctr">
                    <a:lnL>
                      <a:noFill/>
                    </a:lnL>
                    <a:lnR>
                      <a:noFill/>
                    </a:lnR>
                    <a:lnT>
                      <a:noFill/>
                    </a:lnT>
                    <a:lnB>
                      <a:noFill/>
                    </a:lnB>
                    <a:noFill/>
                  </a:tcPr>
                </a:tc>
                <a:tc>
                  <a:txBody>
                    <a:bodyPr/>
                    <a:lstStyle/>
                    <a:p>
                      <a:r>
                        <a:rPr lang="en-DE" sz="900"/>
                        <a:t>9.0</a:t>
                      </a:r>
                    </a:p>
                  </a:txBody>
                  <a:tcPr marL="48004" marR="48004" marT="24002" marB="24002" anchor="ctr">
                    <a:lnL>
                      <a:noFill/>
                    </a:lnL>
                    <a:lnR>
                      <a:noFill/>
                    </a:lnR>
                    <a:lnT>
                      <a:noFill/>
                    </a:lnT>
                    <a:lnB>
                      <a:noFill/>
                    </a:lnB>
                    <a:noFill/>
                  </a:tcPr>
                </a:tc>
                <a:tc>
                  <a:txBody>
                    <a:bodyPr/>
                    <a:lstStyle/>
                    <a:p>
                      <a:r>
                        <a:rPr lang="en-DE" sz="900"/>
                        <a:t>5</a:t>
                      </a:r>
                    </a:p>
                  </a:txBody>
                  <a:tcPr marL="48004" marR="48004" marT="24002" marB="24002" anchor="ctr">
                    <a:lnL>
                      <a:noFill/>
                    </a:lnL>
                    <a:lnR>
                      <a:noFill/>
                    </a:lnR>
                    <a:lnT>
                      <a:noFill/>
                    </a:lnT>
                    <a:lnB>
                      <a:noFill/>
                    </a:lnB>
                    <a:noFill/>
                  </a:tcPr>
                </a:tc>
                <a:tc>
                  <a:txBody>
                    <a:bodyPr/>
                    <a:lstStyle/>
                    <a:p>
                      <a:r>
                        <a:rPr lang="en-GB" sz="900"/>
                        <a:t>Yes</a:t>
                      </a:r>
                    </a:p>
                  </a:txBody>
                  <a:tcPr marL="48004" marR="48004" marT="24002" marB="24002" anchor="ctr">
                    <a:lnL>
                      <a:noFill/>
                    </a:lnL>
                    <a:lnR>
                      <a:noFill/>
                    </a:lnR>
                    <a:lnT>
                      <a:noFill/>
                    </a:lnT>
                    <a:lnB>
                      <a:noFill/>
                    </a:lnB>
                    <a:noFill/>
                  </a:tcPr>
                </a:tc>
                <a:extLst>
                  <a:ext uri="{0D108BD9-81ED-4DB2-BD59-A6C34878D82A}">
                    <a16:rowId xmlns:a16="http://schemas.microsoft.com/office/drawing/2014/main" val="1325880229"/>
                  </a:ext>
                </a:extLst>
              </a:tr>
              <a:tr h="355228">
                <a:tc>
                  <a:txBody>
                    <a:bodyPr/>
                    <a:lstStyle/>
                    <a:p>
                      <a:r>
                        <a:rPr lang="en-DE" sz="900"/>
                        <a:t>27</a:t>
                      </a:r>
                    </a:p>
                  </a:txBody>
                  <a:tcPr marL="48004" marR="48004" marT="24002" marB="24002" anchor="ctr">
                    <a:lnL>
                      <a:noFill/>
                    </a:lnL>
                    <a:lnR>
                      <a:noFill/>
                    </a:lnR>
                    <a:lnT>
                      <a:noFill/>
                    </a:lnT>
                    <a:lnB>
                      <a:noFill/>
                    </a:lnB>
                    <a:noFill/>
                  </a:tcPr>
                </a:tc>
                <a:tc>
                  <a:txBody>
                    <a:bodyPr/>
                    <a:lstStyle/>
                    <a:p>
                      <a:r>
                        <a:rPr lang="en-GB" sz="900"/>
                        <a:t>Sales</a:t>
                      </a:r>
                    </a:p>
                  </a:txBody>
                  <a:tcPr marL="48004" marR="48004" marT="24002" marB="24002" anchor="ctr">
                    <a:lnL>
                      <a:noFill/>
                    </a:lnL>
                    <a:lnR>
                      <a:noFill/>
                    </a:lnR>
                    <a:lnT>
                      <a:noFill/>
                    </a:lnT>
                    <a:lnB>
                      <a:noFill/>
                    </a:lnB>
                    <a:noFill/>
                  </a:tcPr>
                </a:tc>
                <a:tc>
                  <a:txBody>
                    <a:bodyPr/>
                    <a:lstStyle/>
                    <a:p>
                      <a:r>
                        <a:rPr lang="en-GB" sz="900"/>
                        <a:t>Sales Representative</a:t>
                      </a:r>
                    </a:p>
                  </a:txBody>
                  <a:tcPr marL="48004" marR="48004" marT="24002" marB="24002" anchor="ctr">
                    <a:lnL>
                      <a:noFill/>
                    </a:lnL>
                    <a:lnR>
                      <a:noFill/>
                    </a:lnR>
                    <a:lnT>
                      <a:noFill/>
                    </a:lnT>
                    <a:lnB>
                      <a:noFill/>
                    </a:lnB>
                    <a:noFill/>
                  </a:tcPr>
                </a:tc>
                <a:tc>
                  <a:txBody>
                    <a:bodyPr/>
                    <a:lstStyle/>
                    <a:p>
                      <a:r>
                        <a:rPr lang="en-GB" sz="900"/>
                        <a:t>Yes</a:t>
                      </a:r>
                    </a:p>
                  </a:txBody>
                  <a:tcPr marL="48004" marR="48004" marT="24002" marB="24002" anchor="ctr">
                    <a:lnL>
                      <a:noFill/>
                    </a:lnL>
                    <a:lnR>
                      <a:noFill/>
                    </a:lnR>
                    <a:lnT>
                      <a:noFill/>
                    </a:lnT>
                    <a:lnB>
                      <a:noFill/>
                    </a:lnB>
                    <a:noFill/>
                  </a:tcPr>
                </a:tc>
                <a:tc>
                  <a:txBody>
                    <a:bodyPr/>
                    <a:lstStyle/>
                    <a:p>
                      <a:r>
                        <a:rPr lang="en-DE" sz="900"/>
                        <a:t>5.1</a:t>
                      </a:r>
                    </a:p>
                  </a:txBody>
                  <a:tcPr marL="48004" marR="48004" marT="24002" marB="24002" anchor="ctr">
                    <a:lnL>
                      <a:noFill/>
                    </a:lnL>
                    <a:lnR>
                      <a:noFill/>
                    </a:lnR>
                    <a:lnT>
                      <a:noFill/>
                    </a:lnT>
                    <a:lnB>
                      <a:noFill/>
                    </a:lnB>
                    <a:noFill/>
                  </a:tcPr>
                </a:tc>
                <a:tc>
                  <a:txBody>
                    <a:bodyPr/>
                    <a:lstStyle/>
                    <a:p>
                      <a:r>
                        <a:rPr lang="en-DE" sz="900"/>
                        <a:t>2</a:t>
                      </a:r>
                    </a:p>
                  </a:txBody>
                  <a:tcPr marL="48004" marR="48004" marT="24002" marB="24002" anchor="ctr">
                    <a:lnL>
                      <a:noFill/>
                    </a:lnL>
                    <a:lnR>
                      <a:noFill/>
                    </a:lnR>
                    <a:lnT>
                      <a:noFill/>
                    </a:lnT>
                    <a:lnB>
                      <a:noFill/>
                    </a:lnB>
                    <a:noFill/>
                  </a:tcPr>
                </a:tc>
                <a:tc>
                  <a:txBody>
                    <a:bodyPr/>
                    <a:lstStyle/>
                    <a:p>
                      <a:r>
                        <a:rPr lang="en-GB" sz="900" dirty="0"/>
                        <a:t>No</a:t>
                      </a:r>
                    </a:p>
                  </a:txBody>
                  <a:tcPr marL="48004" marR="48004" marT="24002" marB="24002" anchor="ctr">
                    <a:lnL>
                      <a:noFill/>
                    </a:lnL>
                    <a:lnR>
                      <a:noFill/>
                    </a:lnR>
                    <a:lnT>
                      <a:noFill/>
                    </a:lnT>
                    <a:lnB>
                      <a:noFill/>
                    </a:lnB>
                    <a:noFill/>
                  </a:tcPr>
                </a:tc>
                <a:extLst>
                  <a:ext uri="{0D108BD9-81ED-4DB2-BD59-A6C34878D82A}">
                    <a16:rowId xmlns:a16="http://schemas.microsoft.com/office/drawing/2014/main" val="4144612059"/>
                  </a:ext>
                </a:extLst>
              </a:tr>
            </a:tbl>
          </a:graphicData>
        </a:graphic>
      </p:graphicFrame>
      <p:sp>
        <p:nvSpPr>
          <p:cNvPr id="6" name="TextBox 5">
            <a:extLst>
              <a:ext uri="{FF2B5EF4-FFF2-40B4-BE49-F238E27FC236}">
                <a16:creationId xmlns:a16="http://schemas.microsoft.com/office/drawing/2014/main" id="{6F6A4887-2614-F6B3-918C-82309DB008A8}"/>
              </a:ext>
            </a:extLst>
          </p:cNvPr>
          <p:cNvSpPr txBox="1"/>
          <p:nvPr/>
        </p:nvSpPr>
        <p:spPr>
          <a:xfrm>
            <a:off x="5561033" y="1572870"/>
            <a:ext cx="6098240" cy="646331"/>
          </a:xfrm>
          <a:prstGeom prst="rect">
            <a:avLst/>
          </a:prstGeom>
          <a:noFill/>
        </p:spPr>
        <p:txBody>
          <a:bodyPr wrap="square">
            <a:spAutoFit/>
          </a:bodyPr>
          <a:lstStyle/>
          <a:p>
            <a:r>
              <a:rPr lang="en-GB" sz="1800" dirty="0"/>
              <a:t>Table: Sample 5 rows of the dataset with relevant columns</a:t>
            </a:r>
          </a:p>
        </p:txBody>
      </p:sp>
      <p:grpSp>
        <p:nvGrpSpPr>
          <p:cNvPr id="7" name="Group 6">
            <a:extLst>
              <a:ext uri="{FF2B5EF4-FFF2-40B4-BE49-F238E27FC236}">
                <a16:creationId xmlns:a16="http://schemas.microsoft.com/office/drawing/2014/main" id="{C0768512-C99F-AB87-8061-49EB1DD0C628}"/>
              </a:ext>
            </a:extLst>
          </p:cNvPr>
          <p:cNvGrpSpPr/>
          <p:nvPr/>
        </p:nvGrpSpPr>
        <p:grpSpPr>
          <a:xfrm>
            <a:off x="801502" y="4515326"/>
            <a:ext cx="1444995" cy="1441200"/>
            <a:chOff x="241412" y="864720"/>
            <a:chExt cx="1444995" cy="1441200"/>
          </a:xfrm>
        </p:grpSpPr>
        <p:sp>
          <p:nvSpPr>
            <p:cNvPr id="8" name="Rounded Rectangle 7">
              <a:extLst>
                <a:ext uri="{FF2B5EF4-FFF2-40B4-BE49-F238E27FC236}">
                  <a16:creationId xmlns:a16="http://schemas.microsoft.com/office/drawing/2014/main" id="{189645B1-B4AE-7F4B-3E3D-01B0FE6CB665}"/>
                </a:ext>
              </a:extLst>
            </p:cNvPr>
            <p:cNvSpPr/>
            <p:nvPr/>
          </p:nvSpPr>
          <p:spPr>
            <a:xfrm>
              <a:off x="241412" y="864720"/>
              <a:ext cx="1444995" cy="144120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DE"/>
            </a:p>
          </p:txBody>
        </p:sp>
        <p:sp>
          <p:nvSpPr>
            <p:cNvPr id="10" name="Rounded Rectangle 4">
              <a:extLst>
                <a:ext uri="{FF2B5EF4-FFF2-40B4-BE49-F238E27FC236}">
                  <a16:creationId xmlns:a16="http://schemas.microsoft.com/office/drawing/2014/main" id="{863A8FCC-426F-94DA-8561-4352C8F010B5}"/>
                </a:ext>
              </a:extLst>
            </p:cNvPr>
            <p:cNvSpPr txBox="1"/>
            <p:nvPr/>
          </p:nvSpPr>
          <p:spPr>
            <a:xfrm>
              <a:off x="283623" y="906931"/>
              <a:ext cx="1360573" cy="13567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Raw HR Data</a:t>
              </a:r>
            </a:p>
          </p:txBody>
        </p:sp>
      </p:grpSp>
      <p:grpSp>
        <p:nvGrpSpPr>
          <p:cNvPr id="12" name="Group 11">
            <a:extLst>
              <a:ext uri="{FF2B5EF4-FFF2-40B4-BE49-F238E27FC236}">
                <a16:creationId xmlns:a16="http://schemas.microsoft.com/office/drawing/2014/main" id="{26373E57-EA7B-7D5B-3A68-44AFBEA7CB07}"/>
              </a:ext>
            </a:extLst>
          </p:cNvPr>
          <p:cNvGrpSpPr/>
          <p:nvPr/>
        </p:nvGrpSpPr>
        <p:grpSpPr>
          <a:xfrm>
            <a:off x="2770457" y="4502856"/>
            <a:ext cx="1444995" cy="1441200"/>
            <a:chOff x="2481660" y="864720"/>
            <a:chExt cx="1444995" cy="1441200"/>
          </a:xfrm>
        </p:grpSpPr>
        <p:sp>
          <p:nvSpPr>
            <p:cNvPr id="13" name="Rounded Rectangle 12">
              <a:extLst>
                <a:ext uri="{FF2B5EF4-FFF2-40B4-BE49-F238E27FC236}">
                  <a16:creationId xmlns:a16="http://schemas.microsoft.com/office/drawing/2014/main" id="{35D2A4F0-85E0-BEE8-40A7-A38542753845}"/>
                </a:ext>
              </a:extLst>
            </p:cNvPr>
            <p:cNvSpPr/>
            <p:nvPr/>
          </p:nvSpPr>
          <p:spPr>
            <a:xfrm>
              <a:off x="2481660" y="864720"/>
              <a:ext cx="1444995" cy="144120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DE"/>
            </a:p>
          </p:txBody>
        </p:sp>
        <p:sp>
          <p:nvSpPr>
            <p:cNvPr id="14" name="Rounded Rectangle 4">
              <a:extLst>
                <a:ext uri="{FF2B5EF4-FFF2-40B4-BE49-F238E27FC236}">
                  <a16:creationId xmlns:a16="http://schemas.microsoft.com/office/drawing/2014/main" id="{314BF4D6-8E63-3F32-5F78-8215A65C5800}"/>
                </a:ext>
              </a:extLst>
            </p:cNvPr>
            <p:cNvSpPr txBox="1"/>
            <p:nvPr/>
          </p:nvSpPr>
          <p:spPr>
            <a:xfrm>
              <a:off x="2523871" y="906931"/>
              <a:ext cx="1360573" cy="13567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EDA</a:t>
              </a:r>
            </a:p>
          </p:txBody>
        </p:sp>
      </p:grpSp>
      <p:grpSp>
        <p:nvGrpSpPr>
          <p:cNvPr id="15" name="Group 14">
            <a:extLst>
              <a:ext uri="{FF2B5EF4-FFF2-40B4-BE49-F238E27FC236}">
                <a16:creationId xmlns:a16="http://schemas.microsoft.com/office/drawing/2014/main" id="{D446DA69-2E60-F40A-0E31-0316332A851B}"/>
              </a:ext>
            </a:extLst>
          </p:cNvPr>
          <p:cNvGrpSpPr/>
          <p:nvPr/>
        </p:nvGrpSpPr>
        <p:grpSpPr>
          <a:xfrm>
            <a:off x="4740233" y="4557537"/>
            <a:ext cx="1444995" cy="1441200"/>
            <a:chOff x="4721907" y="864720"/>
            <a:chExt cx="1444995" cy="1441200"/>
          </a:xfrm>
        </p:grpSpPr>
        <p:sp>
          <p:nvSpPr>
            <p:cNvPr id="16" name="Rounded Rectangle 15">
              <a:extLst>
                <a:ext uri="{FF2B5EF4-FFF2-40B4-BE49-F238E27FC236}">
                  <a16:creationId xmlns:a16="http://schemas.microsoft.com/office/drawing/2014/main" id="{90434981-1CE7-1545-D469-805735842342}"/>
                </a:ext>
              </a:extLst>
            </p:cNvPr>
            <p:cNvSpPr/>
            <p:nvPr/>
          </p:nvSpPr>
          <p:spPr>
            <a:xfrm>
              <a:off x="4721907" y="864720"/>
              <a:ext cx="1444995" cy="144120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DE"/>
            </a:p>
          </p:txBody>
        </p:sp>
        <p:sp>
          <p:nvSpPr>
            <p:cNvPr id="17" name="Rounded Rectangle 4">
              <a:extLst>
                <a:ext uri="{FF2B5EF4-FFF2-40B4-BE49-F238E27FC236}">
                  <a16:creationId xmlns:a16="http://schemas.microsoft.com/office/drawing/2014/main" id="{96224939-3EE4-F164-A6AE-AA302DD2B4AA}"/>
                </a:ext>
              </a:extLst>
            </p:cNvPr>
            <p:cNvSpPr txBox="1"/>
            <p:nvPr/>
          </p:nvSpPr>
          <p:spPr>
            <a:xfrm>
              <a:off x="4764118" y="906931"/>
              <a:ext cx="1360573" cy="13567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ML Model</a:t>
              </a:r>
            </a:p>
          </p:txBody>
        </p:sp>
      </p:grpSp>
      <p:grpSp>
        <p:nvGrpSpPr>
          <p:cNvPr id="18" name="Group 17">
            <a:extLst>
              <a:ext uri="{FF2B5EF4-FFF2-40B4-BE49-F238E27FC236}">
                <a16:creationId xmlns:a16="http://schemas.microsoft.com/office/drawing/2014/main" id="{CE664D41-2674-C96A-704C-1E9AF18ADFC2}"/>
              </a:ext>
            </a:extLst>
          </p:cNvPr>
          <p:cNvGrpSpPr/>
          <p:nvPr/>
        </p:nvGrpSpPr>
        <p:grpSpPr>
          <a:xfrm>
            <a:off x="6663533" y="4491336"/>
            <a:ext cx="1444995" cy="1441200"/>
            <a:chOff x="6962154" y="864720"/>
            <a:chExt cx="1444995" cy="1441200"/>
          </a:xfrm>
        </p:grpSpPr>
        <p:sp>
          <p:nvSpPr>
            <p:cNvPr id="19" name="Rounded Rectangle 18">
              <a:extLst>
                <a:ext uri="{FF2B5EF4-FFF2-40B4-BE49-F238E27FC236}">
                  <a16:creationId xmlns:a16="http://schemas.microsoft.com/office/drawing/2014/main" id="{BB7C093D-98FC-14EE-B2C0-7CE043F8E866}"/>
                </a:ext>
              </a:extLst>
            </p:cNvPr>
            <p:cNvSpPr/>
            <p:nvPr/>
          </p:nvSpPr>
          <p:spPr>
            <a:xfrm>
              <a:off x="6962154" y="864720"/>
              <a:ext cx="1444995" cy="144120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DE"/>
            </a:p>
          </p:txBody>
        </p:sp>
        <p:sp>
          <p:nvSpPr>
            <p:cNvPr id="20" name="Rounded Rectangle 4">
              <a:extLst>
                <a:ext uri="{FF2B5EF4-FFF2-40B4-BE49-F238E27FC236}">
                  <a16:creationId xmlns:a16="http://schemas.microsoft.com/office/drawing/2014/main" id="{79071E25-1B5D-C02B-B9A8-02293CB11A87}"/>
                </a:ext>
              </a:extLst>
            </p:cNvPr>
            <p:cNvSpPr txBox="1"/>
            <p:nvPr/>
          </p:nvSpPr>
          <p:spPr>
            <a:xfrm>
              <a:off x="7004365" y="906931"/>
              <a:ext cx="1360573" cy="13567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Explainability </a:t>
              </a:r>
            </a:p>
          </p:txBody>
        </p:sp>
      </p:grpSp>
      <p:grpSp>
        <p:nvGrpSpPr>
          <p:cNvPr id="21" name="Group 20">
            <a:extLst>
              <a:ext uri="{FF2B5EF4-FFF2-40B4-BE49-F238E27FC236}">
                <a16:creationId xmlns:a16="http://schemas.microsoft.com/office/drawing/2014/main" id="{7A91F520-ACD9-9CAC-86FF-C33B5B213070}"/>
              </a:ext>
            </a:extLst>
          </p:cNvPr>
          <p:cNvGrpSpPr/>
          <p:nvPr/>
        </p:nvGrpSpPr>
        <p:grpSpPr>
          <a:xfrm>
            <a:off x="8586833" y="4491336"/>
            <a:ext cx="1444995" cy="1441200"/>
            <a:chOff x="9202402" y="864720"/>
            <a:chExt cx="1444995" cy="1441200"/>
          </a:xfrm>
        </p:grpSpPr>
        <p:sp>
          <p:nvSpPr>
            <p:cNvPr id="22" name="Rounded Rectangle 21">
              <a:extLst>
                <a:ext uri="{FF2B5EF4-FFF2-40B4-BE49-F238E27FC236}">
                  <a16:creationId xmlns:a16="http://schemas.microsoft.com/office/drawing/2014/main" id="{FBAF78A5-C42C-3B07-35CE-746CC30982EA}"/>
                </a:ext>
              </a:extLst>
            </p:cNvPr>
            <p:cNvSpPr/>
            <p:nvPr/>
          </p:nvSpPr>
          <p:spPr>
            <a:xfrm>
              <a:off x="9202402" y="864720"/>
              <a:ext cx="1444995" cy="144120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DE"/>
            </a:p>
          </p:txBody>
        </p:sp>
        <p:sp>
          <p:nvSpPr>
            <p:cNvPr id="23" name="Rounded Rectangle 4">
              <a:extLst>
                <a:ext uri="{FF2B5EF4-FFF2-40B4-BE49-F238E27FC236}">
                  <a16:creationId xmlns:a16="http://schemas.microsoft.com/office/drawing/2014/main" id="{71584EEF-CEAC-5EE4-8884-70C121236B6D}"/>
                </a:ext>
              </a:extLst>
            </p:cNvPr>
            <p:cNvSpPr txBox="1"/>
            <p:nvPr/>
          </p:nvSpPr>
          <p:spPr>
            <a:xfrm>
              <a:off x="9244613" y="906931"/>
              <a:ext cx="1360573" cy="13567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err="1"/>
                <a:t>Streamlit</a:t>
              </a:r>
              <a:r>
                <a:rPr lang="en-GB" sz="1500" kern="1200" dirty="0"/>
                <a:t> Dashboard</a:t>
              </a:r>
            </a:p>
          </p:txBody>
        </p:sp>
      </p:grpSp>
      <p:sp>
        <p:nvSpPr>
          <p:cNvPr id="24" name="Right Arrow 23">
            <a:extLst>
              <a:ext uri="{FF2B5EF4-FFF2-40B4-BE49-F238E27FC236}">
                <a16:creationId xmlns:a16="http://schemas.microsoft.com/office/drawing/2014/main" id="{67D1D526-7ECC-082B-497C-FEC65C40477F}"/>
              </a:ext>
            </a:extLst>
          </p:cNvPr>
          <p:cNvSpPr/>
          <p:nvPr/>
        </p:nvSpPr>
        <p:spPr>
          <a:xfrm>
            <a:off x="2301977" y="5220393"/>
            <a:ext cx="389617"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Right Arrow 25">
            <a:extLst>
              <a:ext uri="{FF2B5EF4-FFF2-40B4-BE49-F238E27FC236}">
                <a16:creationId xmlns:a16="http://schemas.microsoft.com/office/drawing/2014/main" id="{8A1C9A6B-5B40-D6B5-90A3-92105A4A408B}"/>
              </a:ext>
            </a:extLst>
          </p:cNvPr>
          <p:cNvSpPr/>
          <p:nvPr/>
        </p:nvSpPr>
        <p:spPr>
          <a:xfrm>
            <a:off x="4301329" y="5238697"/>
            <a:ext cx="389617"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7" name="Right Arrow 26">
            <a:extLst>
              <a:ext uri="{FF2B5EF4-FFF2-40B4-BE49-F238E27FC236}">
                <a16:creationId xmlns:a16="http://schemas.microsoft.com/office/drawing/2014/main" id="{A8AF864D-A812-0873-F572-CE92132D30C0}"/>
              </a:ext>
            </a:extLst>
          </p:cNvPr>
          <p:cNvSpPr/>
          <p:nvPr/>
        </p:nvSpPr>
        <p:spPr>
          <a:xfrm>
            <a:off x="6163169" y="5224843"/>
            <a:ext cx="389617"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ight Arrow 27">
            <a:extLst>
              <a:ext uri="{FF2B5EF4-FFF2-40B4-BE49-F238E27FC236}">
                <a16:creationId xmlns:a16="http://schemas.microsoft.com/office/drawing/2014/main" id="{F0C74472-6C3A-B37C-8476-73C12718FB80}"/>
              </a:ext>
            </a:extLst>
          </p:cNvPr>
          <p:cNvSpPr/>
          <p:nvPr/>
        </p:nvSpPr>
        <p:spPr>
          <a:xfrm>
            <a:off x="8148082" y="5232418"/>
            <a:ext cx="389617"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005163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98103" y="1117619"/>
            <a:ext cx="4693742" cy="645349"/>
          </a:xfrm>
          <a:prstGeom prst="rect">
            <a:avLst/>
          </a:prstGeom>
          <a:noFill/>
          <a:ln/>
        </p:spPr>
        <p:txBody>
          <a:bodyPr wrap="none" lIns="0" tIns="0" rIns="0" bIns="0" rtlCol="0" anchor="t"/>
          <a:lstStyle/>
          <a:p>
            <a:pPr>
              <a:lnSpc>
                <a:spcPts val="4583"/>
              </a:lnSpc>
            </a:pPr>
            <a:r>
              <a:rPr lang="en-US" sz="3667" dirty="0">
                <a:solidFill>
                  <a:srgbClr val="000000"/>
                </a:solidFill>
                <a:latin typeface="Source Serif Pro Semi Bold" pitchFamily="34" charset="0"/>
                <a:ea typeface="Source Serif Pro Semi Bold" pitchFamily="34" charset="-122"/>
                <a:cs typeface="Source Serif Pro Semi Bold" pitchFamily="34" charset="-120"/>
              </a:rPr>
              <a:t>Project Setup</a:t>
            </a:r>
            <a:endParaRPr lang="en-US" sz="3667" dirty="0"/>
          </a:p>
        </p:txBody>
      </p:sp>
      <p:sp>
        <p:nvSpPr>
          <p:cNvPr id="4" name="Shape 1"/>
          <p:cNvSpPr/>
          <p:nvPr/>
        </p:nvSpPr>
        <p:spPr>
          <a:xfrm>
            <a:off x="698103" y="2621195"/>
            <a:ext cx="3399135" cy="219373"/>
          </a:xfrm>
          <a:prstGeom prst="roundRect">
            <a:avLst>
              <a:gd name="adj" fmla="val 42011"/>
            </a:avLst>
          </a:prstGeom>
          <a:solidFill>
            <a:srgbClr val="F0D4F7"/>
          </a:solidFill>
          <a:ln w="7620">
            <a:solidFill>
              <a:srgbClr val="D6BADD"/>
            </a:solidFill>
            <a:prstDash val="solid"/>
          </a:ln>
        </p:spPr>
        <p:txBody>
          <a:bodyPr/>
          <a:lstStyle/>
          <a:p>
            <a:endParaRPr lang="en-DE" sz="1500"/>
          </a:p>
        </p:txBody>
      </p:sp>
      <p:sp>
        <p:nvSpPr>
          <p:cNvPr id="5" name="Text 2"/>
          <p:cNvSpPr/>
          <p:nvPr/>
        </p:nvSpPr>
        <p:spPr>
          <a:xfrm>
            <a:off x="698104" y="3115075"/>
            <a:ext cx="2346821" cy="322620"/>
          </a:xfrm>
          <a:prstGeom prst="rect">
            <a:avLst/>
          </a:prstGeom>
          <a:noFill/>
          <a:ln/>
        </p:spPr>
        <p:txBody>
          <a:bodyPr wrap="none" lIns="0" tIns="0" rIns="0" bIns="0" rtlCol="0" anchor="t"/>
          <a:lstStyle/>
          <a:p>
            <a:pPr>
              <a:lnSpc>
                <a:spcPts val="2292"/>
              </a:lnSpc>
            </a:pPr>
            <a:r>
              <a:rPr lang="en-US" sz="1833" dirty="0">
                <a:solidFill>
                  <a:srgbClr val="272525"/>
                </a:solidFill>
                <a:latin typeface="Source Serif Pro Semi Bold" pitchFamily="34" charset="0"/>
                <a:ea typeface="Source Serif Pro Semi Bold" pitchFamily="34" charset="-122"/>
                <a:cs typeface="Source Serif Pro Semi Bold" pitchFamily="34" charset="-120"/>
              </a:rPr>
              <a:t>Technical Stack</a:t>
            </a:r>
            <a:endParaRPr lang="en-US" sz="1833" dirty="0"/>
          </a:p>
        </p:txBody>
      </p:sp>
      <p:sp>
        <p:nvSpPr>
          <p:cNvPr id="6" name="Text 3"/>
          <p:cNvSpPr/>
          <p:nvPr/>
        </p:nvSpPr>
        <p:spPr>
          <a:xfrm>
            <a:off x="698103" y="3510769"/>
            <a:ext cx="3399135" cy="702210"/>
          </a:xfrm>
          <a:prstGeom prst="rect">
            <a:avLst/>
          </a:prstGeom>
          <a:noFill/>
          <a:ln/>
        </p:spPr>
        <p:txBody>
          <a:bodyPr wrap="square" lIns="0" tIns="0" rIns="0" bIns="0" rtlCol="0" anchor="t"/>
          <a:lstStyle/>
          <a:p>
            <a:pPr>
              <a:lnSpc>
                <a:spcPts val="2500"/>
              </a:lnSpc>
            </a:pPr>
            <a:r>
              <a:rPr lang="en-US" sz="1542" dirty="0">
                <a:solidFill>
                  <a:srgbClr val="272525"/>
                </a:solidFill>
                <a:latin typeface="Source Sans Pro" pitchFamily="34" charset="0"/>
                <a:ea typeface="Source Sans Pro" pitchFamily="34" charset="-122"/>
                <a:cs typeface="Source Sans Pro" pitchFamily="34" charset="-120"/>
              </a:rPr>
              <a:t>Python, scikit-learn, pandas, matplotlib, Streamlit</a:t>
            </a:r>
            <a:endParaRPr lang="en-US" sz="1542" dirty="0"/>
          </a:p>
        </p:txBody>
      </p:sp>
      <p:sp>
        <p:nvSpPr>
          <p:cNvPr id="7" name="Shape 4"/>
          <p:cNvSpPr/>
          <p:nvPr/>
        </p:nvSpPr>
        <p:spPr>
          <a:xfrm>
            <a:off x="4396383" y="2321950"/>
            <a:ext cx="3399135" cy="219373"/>
          </a:xfrm>
          <a:prstGeom prst="roundRect">
            <a:avLst>
              <a:gd name="adj" fmla="val 42011"/>
            </a:avLst>
          </a:prstGeom>
          <a:solidFill>
            <a:srgbClr val="F0D4F7"/>
          </a:solidFill>
          <a:ln w="7620">
            <a:solidFill>
              <a:srgbClr val="D6BADD"/>
            </a:solidFill>
            <a:prstDash val="solid"/>
          </a:ln>
        </p:spPr>
        <p:txBody>
          <a:bodyPr/>
          <a:lstStyle/>
          <a:p>
            <a:endParaRPr lang="en-DE" sz="1500"/>
          </a:p>
        </p:txBody>
      </p:sp>
      <p:sp>
        <p:nvSpPr>
          <p:cNvPr id="8" name="Text 5"/>
          <p:cNvSpPr/>
          <p:nvPr/>
        </p:nvSpPr>
        <p:spPr>
          <a:xfrm>
            <a:off x="4396383" y="2815831"/>
            <a:ext cx="2501999" cy="322620"/>
          </a:xfrm>
          <a:prstGeom prst="rect">
            <a:avLst/>
          </a:prstGeom>
          <a:noFill/>
          <a:ln/>
        </p:spPr>
        <p:txBody>
          <a:bodyPr wrap="none" lIns="0" tIns="0" rIns="0" bIns="0" rtlCol="0" anchor="t"/>
          <a:lstStyle/>
          <a:p>
            <a:pPr>
              <a:lnSpc>
                <a:spcPts val="2292"/>
              </a:lnSpc>
            </a:pPr>
            <a:r>
              <a:rPr lang="en-US" sz="1833" dirty="0">
                <a:solidFill>
                  <a:srgbClr val="272525"/>
                </a:solidFill>
                <a:latin typeface="Source Serif Pro Semi Bold" pitchFamily="34" charset="0"/>
                <a:ea typeface="Source Serif Pro Semi Bold" pitchFamily="34" charset="-122"/>
                <a:cs typeface="Source Serif Pro Semi Bold" pitchFamily="34" charset="-120"/>
              </a:rPr>
              <a:t>Development Approach</a:t>
            </a:r>
            <a:endParaRPr lang="en-US" sz="1833" dirty="0"/>
          </a:p>
        </p:txBody>
      </p:sp>
      <p:sp>
        <p:nvSpPr>
          <p:cNvPr id="9" name="Text 6"/>
          <p:cNvSpPr/>
          <p:nvPr/>
        </p:nvSpPr>
        <p:spPr>
          <a:xfrm>
            <a:off x="4396383" y="3211525"/>
            <a:ext cx="3399135" cy="702210"/>
          </a:xfrm>
          <a:prstGeom prst="rect">
            <a:avLst/>
          </a:prstGeom>
          <a:noFill/>
          <a:ln/>
        </p:spPr>
        <p:txBody>
          <a:bodyPr wrap="square" lIns="0" tIns="0" rIns="0" bIns="0" rtlCol="0" anchor="t"/>
          <a:lstStyle/>
          <a:p>
            <a:pPr>
              <a:lnSpc>
                <a:spcPts val="2500"/>
              </a:lnSpc>
            </a:pPr>
            <a:r>
              <a:rPr lang="en-US" sz="1542" dirty="0">
                <a:solidFill>
                  <a:srgbClr val="272525"/>
                </a:solidFill>
                <a:latin typeface="Source Sans Pro" pitchFamily="34" charset="0"/>
                <a:ea typeface="Source Sans Pro" pitchFamily="34" charset="-122"/>
                <a:cs typeface="Source Sans Pro" pitchFamily="34" charset="-120"/>
              </a:rPr>
              <a:t>Individual project reflecting technical and product competence</a:t>
            </a:r>
            <a:endParaRPr lang="en-US" sz="1542" dirty="0"/>
          </a:p>
        </p:txBody>
      </p:sp>
      <p:sp>
        <p:nvSpPr>
          <p:cNvPr id="10" name="Shape 7"/>
          <p:cNvSpPr/>
          <p:nvPr/>
        </p:nvSpPr>
        <p:spPr>
          <a:xfrm>
            <a:off x="8094663" y="2022806"/>
            <a:ext cx="3399135" cy="219373"/>
          </a:xfrm>
          <a:prstGeom prst="roundRect">
            <a:avLst>
              <a:gd name="adj" fmla="val 42011"/>
            </a:avLst>
          </a:prstGeom>
          <a:solidFill>
            <a:srgbClr val="F0D4F7"/>
          </a:solidFill>
          <a:ln w="7620">
            <a:solidFill>
              <a:srgbClr val="D6BADD"/>
            </a:solidFill>
            <a:prstDash val="solid"/>
          </a:ln>
        </p:spPr>
        <p:txBody>
          <a:bodyPr/>
          <a:lstStyle/>
          <a:p>
            <a:endParaRPr lang="en-DE" sz="1500"/>
          </a:p>
        </p:txBody>
      </p:sp>
      <p:sp>
        <p:nvSpPr>
          <p:cNvPr id="11" name="Text 8"/>
          <p:cNvSpPr/>
          <p:nvPr/>
        </p:nvSpPr>
        <p:spPr>
          <a:xfrm>
            <a:off x="8094663" y="2516687"/>
            <a:ext cx="2346821" cy="322620"/>
          </a:xfrm>
          <a:prstGeom prst="rect">
            <a:avLst/>
          </a:prstGeom>
          <a:noFill/>
          <a:ln/>
        </p:spPr>
        <p:txBody>
          <a:bodyPr wrap="none" lIns="0" tIns="0" rIns="0" bIns="0" rtlCol="0" anchor="t"/>
          <a:lstStyle/>
          <a:p>
            <a:pPr>
              <a:lnSpc>
                <a:spcPts val="2292"/>
              </a:lnSpc>
            </a:pPr>
            <a:r>
              <a:rPr lang="en-US" sz="1833" dirty="0">
                <a:solidFill>
                  <a:srgbClr val="272525"/>
                </a:solidFill>
                <a:latin typeface="Source Serif Pro Semi Bold" pitchFamily="34" charset="0"/>
                <a:ea typeface="Source Serif Pro Semi Bold" pitchFamily="34" charset="-122"/>
                <a:cs typeface="Source Serif Pro Semi Bold" pitchFamily="34" charset="-120"/>
              </a:rPr>
              <a:t>Methodology</a:t>
            </a:r>
            <a:endParaRPr lang="en-US" sz="1833" dirty="0"/>
          </a:p>
        </p:txBody>
      </p:sp>
      <p:sp>
        <p:nvSpPr>
          <p:cNvPr id="12" name="Text 9"/>
          <p:cNvSpPr/>
          <p:nvPr/>
        </p:nvSpPr>
        <p:spPr>
          <a:xfrm>
            <a:off x="8094663" y="2912381"/>
            <a:ext cx="3399135" cy="702210"/>
          </a:xfrm>
          <a:prstGeom prst="rect">
            <a:avLst/>
          </a:prstGeom>
          <a:noFill/>
          <a:ln/>
        </p:spPr>
        <p:txBody>
          <a:bodyPr wrap="square" lIns="0" tIns="0" rIns="0" bIns="0" rtlCol="0" anchor="t"/>
          <a:lstStyle/>
          <a:p>
            <a:pPr>
              <a:lnSpc>
                <a:spcPts val="2500"/>
              </a:lnSpc>
            </a:pPr>
            <a:r>
              <a:rPr lang="en-US" sz="1542" dirty="0">
                <a:solidFill>
                  <a:srgbClr val="272525"/>
                </a:solidFill>
                <a:latin typeface="Source Sans Pro" pitchFamily="34" charset="0"/>
                <a:ea typeface="Source Sans Pro" pitchFamily="34" charset="-122"/>
                <a:cs typeface="Source Sans Pro" pitchFamily="34" charset="-120"/>
              </a:rPr>
              <a:t>CRISP-DM framework for systematic data science workflow</a:t>
            </a:r>
            <a:endParaRPr lang="en-US" sz="1542" dirty="0"/>
          </a:p>
        </p:txBody>
      </p:sp>
      <p:graphicFrame>
        <p:nvGraphicFramePr>
          <p:cNvPr id="13" name="Diagram 12">
            <a:extLst>
              <a:ext uri="{FF2B5EF4-FFF2-40B4-BE49-F238E27FC236}">
                <a16:creationId xmlns:a16="http://schemas.microsoft.com/office/drawing/2014/main" id="{FBA58F8F-2433-2B59-77CF-E3750FC60F71}"/>
              </a:ext>
            </a:extLst>
          </p:cNvPr>
          <p:cNvGraphicFramePr/>
          <p:nvPr>
            <p:extLst>
              <p:ext uri="{D42A27DB-BD31-4B8C-83A1-F6EECF244321}">
                <p14:modId xmlns:p14="http://schemas.microsoft.com/office/powerpoint/2010/main" val="3399099520"/>
              </p:ext>
            </p:extLst>
          </p:nvPr>
        </p:nvGraphicFramePr>
        <p:xfrm>
          <a:off x="831273" y="4316677"/>
          <a:ext cx="10662525" cy="20508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42254-9339-BB9A-A40A-2D78381CE01A}"/>
              </a:ext>
            </a:extLst>
          </p:cNvPr>
          <p:cNvSpPr>
            <a:spLocks noGrp="1"/>
          </p:cNvSpPr>
          <p:nvPr>
            <p:ph type="title"/>
          </p:nvPr>
        </p:nvSpPr>
        <p:spPr/>
        <p:txBody>
          <a:bodyPr/>
          <a:lstStyle/>
          <a:p>
            <a:r>
              <a:rPr lang="en-GB" dirty="0"/>
              <a:t>F</a:t>
            </a:r>
            <a:r>
              <a:rPr lang="en-DE" dirty="0"/>
              <a:t>eature engineering </a:t>
            </a:r>
          </a:p>
        </p:txBody>
      </p:sp>
      <p:sp>
        <p:nvSpPr>
          <p:cNvPr id="3" name="Content Placeholder 2">
            <a:extLst>
              <a:ext uri="{FF2B5EF4-FFF2-40B4-BE49-F238E27FC236}">
                <a16:creationId xmlns:a16="http://schemas.microsoft.com/office/drawing/2014/main" id="{F927CD53-FC5C-8FCE-33E3-67F220FB1496}"/>
              </a:ext>
            </a:extLst>
          </p:cNvPr>
          <p:cNvSpPr>
            <a:spLocks noGrp="1"/>
          </p:cNvSpPr>
          <p:nvPr>
            <p:ph idx="1"/>
          </p:nvPr>
        </p:nvSpPr>
        <p:spPr/>
        <p:txBody>
          <a:bodyPr/>
          <a:lstStyle/>
          <a:p>
            <a:r>
              <a:rPr lang="en-GB" dirty="0"/>
              <a:t>Removed irrelevant columns</a:t>
            </a:r>
          </a:p>
          <a:p>
            <a:r>
              <a:rPr lang="en-GB" dirty="0"/>
              <a:t>Encoded categorical features</a:t>
            </a:r>
          </a:p>
          <a:p>
            <a:r>
              <a:rPr lang="en-GB" dirty="0"/>
              <a:t>Added engineered features:</a:t>
            </a:r>
          </a:p>
          <a:p>
            <a:pPr lvl="1"/>
            <a:r>
              <a:rPr lang="en-GB" dirty="0" err="1"/>
              <a:t>LeadershipScore</a:t>
            </a:r>
            <a:r>
              <a:rPr lang="en-GB" dirty="0"/>
              <a:t> (0-10)</a:t>
            </a:r>
          </a:p>
          <a:p>
            <a:pPr lvl="1"/>
            <a:r>
              <a:rPr lang="en-GB" dirty="0" err="1"/>
              <a:t>CulturalFitScore</a:t>
            </a:r>
            <a:r>
              <a:rPr lang="en-GB" dirty="0"/>
              <a:t> (0-1)</a:t>
            </a:r>
          </a:p>
          <a:p>
            <a:pPr lvl="1"/>
            <a:r>
              <a:rPr lang="en-GB" dirty="0" err="1"/>
              <a:t>PotentialRating</a:t>
            </a:r>
            <a:r>
              <a:rPr lang="en-GB" dirty="0"/>
              <a:t> (1-5)</a:t>
            </a:r>
          </a:p>
          <a:p>
            <a:pPr lvl="1"/>
            <a:r>
              <a:rPr lang="en-GB" dirty="0" err="1"/>
              <a:t>SuccessorReady</a:t>
            </a:r>
            <a:r>
              <a:rPr lang="en-GB" dirty="0"/>
              <a:t> (Yes/No)</a:t>
            </a:r>
            <a:endParaRPr lang="en-DE" dirty="0"/>
          </a:p>
        </p:txBody>
      </p:sp>
      <p:pic>
        <p:nvPicPr>
          <p:cNvPr id="5" name="Picture 4" descr="A graph of a distribution of potential rating&#10;&#10;AI-generated content may be incorrect.">
            <a:extLst>
              <a:ext uri="{FF2B5EF4-FFF2-40B4-BE49-F238E27FC236}">
                <a16:creationId xmlns:a16="http://schemas.microsoft.com/office/drawing/2014/main" id="{F5DD8611-78DC-D44D-C8C0-7E14806FB6B2}"/>
              </a:ext>
            </a:extLst>
          </p:cNvPr>
          <p:cNvPicPr>
            <a:picLocks noChangeAspect="1"/>
          </p:cNvPicPr>
          <p:nvPr/>
        </p:nvPicPr>
        <p:blipFill>
          <a:blip r:embed="rId3"/>
          <a:stretch>
            <a:fillRect/>
          </a:stretch>
        </p:blipFill>
        <p:spPr>
          <a:xfrm>
            <a:off x="4767943" y="1193800"/>
            <a:ext cx="7213600" cy="4470400"/>
          </a:xfrm>
          <a:prstGeom prst="rect">
            <a:avLst/>
          </a:prstGeom>
        </p:spPr>
      </p:pic>
    </p:spTree>
    <p:extLst>
      <p:ext uri="{BB962C8B-B14F-4D97-AF65-F5344CB8AC3E}">
        <p14:creationId xmlns:p14="http://schemas.microsoft.com/office/powerpoint/2010/main" val="1122780473"/>
      </p:ext>
    </p:extLst>
  </p:cSld>
  <p:clrMapOvr>
    <a:masterClrMapping/>
  </p:clrMapOvr>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4299</TotalTime>
  <Words>1311</Words>
  <Application>Microsoft Macintosh PowerPoint</Application>
  <PresentationFormat>Widescreen</PresentationFormat>
  <Paragraphs>223</Paragraphs>
  <Slides>19</Slides>
  <Notes>10</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Aptos</vt:lpstr>
      <vt:lpstr>Arial</vt:lpstr>
      <vt:lpstr>Neue Haas Grotesk Text Pro</vt:lpstr>
      <vt:lpstr>Source Sans Pro</vt:lpstr>
      <vt:lpstr>Source Serif Pro Semi Bold</vt:lpstr>
      <vt:lpstr>VanillaVTI</vt:lpstr>
      <vt:lpstr>PowerPoint Presentation</vt:lpstr>
      <vt:lpstr>PowerPoint Presentation</vt:lpstr>
      <vt:lpstr>PowerPoint Presentation</vt:lpstr>
      <vt:lpstr>PowerPoint Presentation</vt:lpstr>
      <vt:lpstr>PowerPoint Presentation</vt:lpstr>
      <vt:lpstr>Project Summary: SuccessionAI   Defining the Business Problem</vt:lpstr>
      <vt:lpstr>Dataset Overview</vt:lpstr>
      <vt:lpstr>PowerPoint Presentation</vt:lpstr>
      <vt:lpstr>Feature engineering </vt:lpstr>
      <vt:lpstr>Exploratory Data analysis</vt:lpstr>
      <vt:lpstr>Modeling Techniques</vt:lpstr>
      <vt:lpstr>Decision Criteria &amp; Final Decision for chosing Logistic Regression</vt:lpstr>
      <vt:lpstr>Model used : Logistic Regression</vt:lpstr>
      <vt:lpstr>Logistic Regression </vt:lpstr>
      <vt:lpstr>Logistic Regression</vt:lpstr>
      <vt:lpstr>PowerPoint Presentation</vt:lpstr>
      <vt:lpstr>Creating the interactive Dashboard” Streamlit App</vt:lpstr>
      <vt:lpstr>PowerPoint Presentation</vt:lpstr>
      <vt:lpstr>Future Recommendations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Devika Sehgal</dc:creator>
  <cp:lastModifiedBy>Devika Sehgal</cp:lastModifiedBy>
  <cp:revision>48</cp:revision>
  <dcterms:created xsi:type="dcterms:W3CDTF">2025-05-27T08:00:15Z</dcterms:created>
  <dcterms:modified xsi:type="dcterms:W3CDTF">2025-05-30T08:42:35Z</dcterms:modified>
</cp:coreProperties>
</file>